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06"/>
  </p:notesMasterIdLst>
  <p:sldIdLst>
    <p:sldId id="506" r:id="rId2"/>
    <p:sldId id="558" r:id="rId3"/>
    <p:sldId id="553" r:id="rId4"/>
    <p:sldId id="507" r:id="rId5"/>
    <p:sldId id="509" r:id="rId6"/>
    <p:sldId id="678" r:id="rId7"/>
    <p:sldId id="684" r:id="rId8"/>
    <p:sldId id="685" r:id="rId9"/>
    <p:sldId id="693" r:id="rId10"/>
    <p:sldId id="697" r:id="rId11"/>
    <p:sldId id="750" r:id="rId12"/>
    <p:sldId id="689" r:id="rId13"/>
    <p:sldId id="687" r:id="rId14"/>
    <p:sldId id="739" r:id="rId15"/>
    <p:sldId id="694" r:id="rId16"/>
    <p:sldId id="698" r:id="rId17"/>
    <p:sldId id="754" r:id="rId18"/>
    <p:sldId id="740" r:id="rId19"/>
    <p:sldId id="626" r:id="rId20"/>
    <p:sldId id="755" r:id="rId21"/>
    <p:sldId id="612" r:id="rId22"/>
    <p:sldId id="623" r:id="rId23"/>
    <p:sldId id="611" r:id="rId24"/>
    <p:sldId id="708" r:id="rId25"/>
    <p:sldId id="709" r:id="rId26"/>
    <p:sldId id="710" r:id="rId27"/>
    <p:sldId id="711" r:id="rId28"/>
    <p:sldId id="699" r:id="rId29"/>
    <p:sldId id="752" r:id="rId30"/>
    <p:sldId id="741" r:id="rId31"/>
    <p:sldId id="627" r:id="rId32"/>
    <p:sldId id="628" r:id="rId33"/>
    <p:sldId id="705" r:id="rId34"/>
    <p:sldId id="629" r:id="rId35"/>
    <p:sldId id="704" r:id="rId36"/>
    <p:sldId id="707" r:id="rId37"/>
    <p:sldId id="712" r:id="rId38"/>
    <p:sldId id="713" r:id="rId39"/>
    <p:sldId id="715" r:id="rId40"/>
    <p:sldId id="717" r:id="rId41"/>
    <p:sldId id="720" r:id="rId42"/>
    <p:sldId id="716" r:id="rId43"/>
    <p:sldId id="718" r:id="rId44"/>
    <p:sldId id="742" r:id="rId45"/>
    <p:sldId id="654" r:id="rId46"/>
    <p:sldId id="706" r:id="rId47"/>
    <p:sldId id="714" r:id="rId48"/>
    <p:sldId id="634" r:id="rId49"/>
    <p:sldId id="702" r:id="rId50"/>
    <p:sldId id="721" r:id="rId51"/>
    <p:sldId id="722" r:id="rId52"/>
    <p:sldId id="638" r:id="rId53"/>
    <p:sldId id="723" r:id="rId54"/>
    <p:sldId id="724" r:id="rId55"/>
    <p:sldId id="727" r:id="rId56"/>
    <p:sldId id="726" r:id="rId57"/>
    <p:sldId id="728" r:id="rId58"/>
    <p:sldId id="729" r:id="rId59"/>
    <p:sldId id="730" r:id="rId60"/>
    <p:sldId id="731" r:id="rId61"/>
    <p:sldId id="732" r:id="rId62"/>
    <p:sldId id="733" r:id="rId63"/>
    <p:sldId id="734" r:id="rId64"/>
    <p:sldId id="735" r:id="rId65"/>
    <p:sldId id="736" r:id="rId66"/>
    <p:sldId id="737" r:id="rId67"/>
    <p:sldId id="738" r:id="rId68"/>
    <p:sldId id="745" r:id="rId69"/>
    <p:sldId id="746" r:id="rId70"/>
    <p:sldId id="747" r:id="rId71"/>
    <p:sldId id="743" r:id="rId72"/>
    <p:sldId id="257" r:id="rId73"/>
    <p:sldId id="261" r:id="rId74"/>
    <p:sldId id="260" r:id="rId75"/>
    <p:sldId id="259" r:id="rId76"/>
    <p:sldId id="620" r:id="rId77"/>
    <p:sldId id="264" r:id="rId78"/>
    <p:sldId id="268" r:id="rId79"/>
    <p:sldId id="267" r:id="rId80"/>
    <p:sldId id="266" r:id="rId81"/>
    <p:sldId id="265" r:id="rId82"/>
    <p:sldId id="271" r:id="rId83"/>
    <p:sldId id="285" r:id="rId84"/>
    <p:sldId id="286" r:id="rId85"/>
    <p:sldId id="284" r:id="rId86"/>
    <p:sldId id="272" r:id="rId87"/>
    <p:sldId id="269" r:id="rId88"/>
    <p:sldId id="280" r:id="rId89"/>
    <p:sldId id="278" r:id="rId90"/>
    <p:sldId id="279" r:id="rId91"/>
    <p:sldId id="294" r:id="rId92"/>
    <p:sldId id="615" r:id="rId93"/>
    <p:sldId id="674" r:id="rId94"/>
    <p:sldId id="258" r:id="rId95"/>
    <p:sldId id="672" r:id="rId96"/>
    <p:sldId id="751" r:id="rId97"/>
    <p:sldId id="669" r:id="rId98"/>
    <p:sldId id="630" r:id="rId99"/>
    <p:sldId id="744" r:id="rId100"/>
    <p:sldId id="753" r:id="rId101"/>
    <p:sldId id="673" r:id="rId102"/>
    <p:sldId id="748" r:id="rId103"/>
    <p:sldId id="749" r:id="rId104"/>
    <p:sldId id="756" r:id="rId10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672B7B"/>
    <a:srgbClr val="EEEC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20" autoAdjust="0"/>
    <p:restoredTop sz="72632" autoAdjust="0"/>
  </p:normalViewPr>
  <p:slideViewPr>
    <p:cSldViewPr snapToGrid="0">
      <p:cViewPr varScale="1">
        <p:scale>
          <a:sx n="53" d="100"/>
          <a:sy n="53" d="100"/>
        </p:scale>
        <p:origin x="848" y="52"/>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presProps" Target="presProps.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heme" Target="theme/theme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JPG>
</file>

<file path=ppt/media/image46.jp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31A26D-ECD6-47E3-8707-AD5BD0E39748}" type="datetimeFigureOut">
              <a:rPr lang="en-GB" smtClean="0"/>
              <a:t>12/10/2019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62014F-BE3B-4388-8953-6E6E6C2EA72F}" type="slidenum">
              <a:rPr lang="en-GB" smtClean="0"/>
              <a:t>‹#›</a:t>
            </a:fld>
            <a:endParaRPr lang="en-GB"/>
          </a:p>
        </p:txBody>
      </p:sp>
    </p:spTree>
    <p:extLst>
      <p:ext uri="{BB962C8B-B14F-4D97-AF65-F5344CB8AC3E}">
        <p14:creationId xmlns:p14="http://schemas.microsoft.com/office/powerpoint/2010/main" val="24173368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062014F-BE3B-4388-8953-6E6E6C2EA72F}" type="slidenum">
              <a:rPr lang="en-GB" smtClean="0"/>
              <a:t>2</a:t>
            </a:fld>
            <a:endParaRPr lang="en-GB"/>
          </a:p>
        </p:txBody>
      </p:sp>
    </p:spTree>
    <p:extLst>
      <p:ext uri="{BB962C8B-B14F-4D97-AF65-F5344CB8AC3E}">
        <p14:creationId xmlns:p14="http://schemas.microsoft.com/office/powerpoint/2010/main" val="33893904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55</a:t>
            </a:fld>
            <a:endParaRPr lang="en-US" dirty="0"/>
          </a:p>
        </p:txBody>
      </p:sp>
    </p:spTree>
    <p:extLst>
      <p:ext uri="{BB962C8B-B14F-4D97-AF65-F5344CB8AC3E}">
        <p14:creationId xmlns:p14="http://schemas.microsoft.com/office/powerpoint/2010/main" val="3619207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56</a:t>
            </a:fld>
            <a:endParaRPr lang="en-US" dirty="0"/>
          </a:p>
        </p:txBody>
      </p:sp>
    </p:spTree>
    <p:extLst>
      <p:ext uri="{BB962C8B-B14F-4D97-AF65-F5344CB8AC3E}">
        <p14:creationId xmlns:p14="http://schemas.microsoft.com/office/powerpoint/2010/main" val="18027462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57</a:t>
            </a:fld>
            <a:endParaRPr lang="en-US" dirty="0"/>
          </a:p>
        </p:txBody>
      </p:sp>
    </p:spTree>
    <p:extLst>
      <p:ext uri="{BB962C8B-B14F-4D97-AF65-F5344CB8AC3E}">
        <p14:creationId xmlns:p14="http://schemas.microsoft.com/office/powerpoint/2010/main" val="4646920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58</a:t>
            </a:fld>
            <a:endParaRPr lang="en-US" dirty="0"/>
          </a:p>
        </p:txBody>
      </p:sp>
    </p:spTree>
    <p:extLst>
      <p:ext uri="{BB962C8B-B14F-4D97-AF65-F5344CB8AC3E}">
        <p14:creationId xmlns:p14="http://schemas.microsoft.com/office/powerpoint/2010/main" val="10037932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59</a:t>
            </a:fld>
            <a:endParaRPr lang="en-US" dirty="0"/>
          </a:p>
        </p:txBody>
      </p:sp>
    </p:spTree>
    <p:extLst>
      <p:ext uri="{BB962C8B-B14F-4D97-AF65-F5344CB8AC3E}">
        <p14:creationId xmlns:p14="http://schemas.microsoft.com/office/powerpoint/2010/main" val="28467793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60</a:t>
            </a:fld>
            <a:endParaRPr lang="en-US" dirty="0"/>
          </a:p>
        </p:txBody>
      </p:sp>
    </p:spTree>
    <p:extLst>
      <p:ext uri="{BB962C8B-B14F-4D97-AF65-F5344CB8AC3E}">
        <p14:creationId xmlns:p14="http://schemas.microsoft.com/office/powerpoint/2010/main" val="37256639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61</a:t>
            </a:fld>
            <a:endParaRPr lang="en-US" dirty="0"/>
          </a:p>
        </p:txBody>
      </p:sp>
    </p:spTree>
    <p:extLst>
      <p:ext uri="{BB962C8B-B14F-4D97-AF65-F5344CB8AC3E}">
        <p14:creationId xmlns:p14="http://schemas.microsoft.com/office/powerpoint/2010/main" val="26889317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62</a:t>
            </a:fld>
            <a:endParaRPr lang="en-US" dirty="0"/>
          </a:p>
        </p:txBody>
      </p:sp>
    </p:spTree>
    <p:extLst>
      <p:ext uri="{BB962C8B-B14F-4D97-AF65-F5344CB8AC3E}">
        <p14:creationId xmlns:p14="http://schemas.microsoft.com/office/powerpoint/2010/main" val="7362373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63</a:t>
            </a:fld>
            <a:endParaRPr lang="en-US" dirty="0"/>
          </a:p>
        </p:txBody>
      </p:sp>
    </p:spTree>
    <p:extLst>
      <p:ext uri="{BB962C8B-B14F-4D97-AF65-F5344CB8AC3E}">
        <p14:creationId xmlns:p14="http://schemas.microsoft.com/office/powerpoint/2010/main" val="26917933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64</a:t>
            </a:fld>
            <a:endParaRPr lang="en-US" dirty="0"/>
          </a:p>
        </p:txBody>
      </p:sp>
    </p:spTree>
    <p:extLst>
      <p:ext uri="{BB962C8B-B14F-4D97-AF65-F5344CB8AC3E}">
        <p14:creationId xmlns:p14="http://schemas.microsoft.com/office/powerpoint/2010/main" val="1080274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062014F-BE3B-4388-8953-6E6E6C2EA72F}" type="slidenum">
              <a:rPr lang="en-GB" smtClean="0"/>
              <a:t>22</a:t>
            </a:fld>
            <a:endParaRPr lang="en-GB"/>
          </a:p>
        </p:txBody>
      </p:sp>
    </p:spTree>
    <p:extLst>
      <p:ext uri="{BB962C8B-B14F-4D97-AF65-F5344CB8AC3E}">
        <p14:creationId xmlns:p14="http://schemas.microsoft.com/office/powerpoint/2010/main" val="41171001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65</a:t>
            </a:fld>
            <a:endParaRPr lang="en-US" dirty="0"/>
          </a:p>
        </p:txBody>
      </p:sp>
    </p:spTree>
    <p:extLst>
      <p:ext uri="{BB962C8B-B14F-4D97-AF65-F5344CB8AC3E}">
        <p14:creationId xmlns:p14="http://schemas.microsoft.com/office/powerpoint/2010/main" val="16021133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66</a:t>
            </a:fld>
            <a:endParaRPr lang="en-US" dirty="0"/>
          </a:p>
        </p:txBody>
      </p:sp>
    </p:spTree>
    <p:extLst>
      <p:ext uri="{BB962C8B-B14F-4D97-AF65-F5344CB8AC3E}">
        <p14:creationId xmlns:p14="http://schemas.microsoft.com/office/powerpoint/2010/main" val="12654635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GB" dirty="0"/>
              <a:t>Start the Azure Function project</a:t>
            </a:r>
          </a:p>
          <a:p>
            <a:pPr marL="228600" indent="-228600">
              <a:buFont typeface="+mj-lt"/>
              <a:buAutoNum type="arabicPeriod"/>
            </a:pPr>
            <a:r>
              <a:rPr lang="en-GB" dirty="0"/>
              <a:t>Connect the top hat to the PC via USB</a:t>
            </a:r>
          </a:p>
          <a:p>
            <a:pPr marL="228600" indent="-228600">
              <a:buFont typeface="+mj-lt"/>
              <a:buAutoNum type="arabicPeriod"/>
            </a:pPr>
            <a:r>
              <a:rPr lang="en-GB" dirty="0"/>
              <a:t>Open a terminal connection to the hat</a:t>
            </a:r>
          </a:p>
          <a:p>
            <a:pPr marL="228600" indent="-228600">
              <a:buFont typeface="+mj-lt"/>
              <a:buAutoNum type="arabicPeriod"/>
            </a:pPr>
            <a:r>
              <a:rPr lang="en-GB" dirty="0"/>
              <a:t>Open the serial monitor and watch the hat start up. Make sure that it is connected to the </a:t>
            </a:r>
            <a:r>
              <a:rPr lang="en-GB" dirty="0" err="1"/>
              <a:t>WiFi</a:t>
            </a:r>
            <a:r>
              <a:rPr lang="en-GB" dirty="0"/>
              <a:t> and MQTT service</a:t>
            </a:r>
          </a:p>
          <a:p>
            <a:pPr marL="228600" indent="-228600">
              <a:buFont typeface="+mj-lt"/>
              <a:buAutoNum type="arabicPeriod"/>
            </a:pPr>
            <a:r>
              <a:rPr lang="en-GB" dirty="0"/>
              <a:t>Start the Azure Function running.</a:t>
            </a:r>
          </a:p>
          <a:p>
            <a:pPr marL="228600" indent="-228600">
              <a:buFont typeface="+mj-lt"/>
              <a:buAutoNum type="arabicPeriod"/>
            </a:pPr>
            <a:r>
              <a:rPr lang="en-GB" dirty="0"/>
              <a:t>Use the send command on the hat to force an MQTT send.</a:t>
            </a:r>
          </a:p>
          <a:p>
            <a:pPr marL="228600" indent="-228600">
              <a:buFont typeface="+mj-lt"/>
              <a:buAutoNum type="arabicPeriod"/>
            </a:pPr>
            <a:r>
              <a:rPr lang="en-GB" dirty="0"/>
              <a:t>Watch the function fire.</a:t>
            </a:r>
          </a:p>
          <a:p>
            <a:pPr marL="228600" indent="-228600">
              <a:buFont typeface="+mj-lt"/>
              <a:buAutoNum type="arabicPeriod"/>
            </a:pPr>
            <a:r>
              <a:rPr lang="en-GB" dirty="0"/>
              <a:t>Open Azure Storage Explorer and show the stored data.</a:t>
            </a:r>
          </a:p>
          <a:p>
            <a:pPr marL="228600" indent="-228600">
              <a:buFont typeface="+mj-lt"/>
              <a:buAutoNum type="arabicPeriod"/>
            </a:pPr>
            <a:endParaRPr lang="en-GB" dirty="0"/>
          </a:p>
        </p:txBody>
      </p:sp>
      <p:sp>
        <p:nvSpPr>
          <p:cNvPr id="4" name="Slide Number Placeholder 3"/>
          <p:cNvSpPr>
            <a:spLocks noGrp="1"/>
          </p:cNvSpPr>
          <p:nvPr>
            <p:ph type="sldNum" sz="quarter" idx="5"/>
          </p:nvPr>
        </p:nvSpPr>
        <p:spPr/>
        <p:txBody>
          <a:bodyPr/>
          <a:lstStyle/>
          <a:p>
            <a:fld id="{3062014F-BE3B-4388-8953-6E6E6C2EA72F}" type="slidenum">
              <a:rPr lang="en-GB" smtClean="0"/>
              <a:t>70</a:t>
            </a:fld>
            <a:endParaRPr lang="en-GB"/>
          </a:p>
        </p:txBody>
      </p:sp>
    </p:spTree>
    <p:extLst>
      <p:ext uri="{BB962C8B-B14F-4D97-AF65-F5344CB8AC3E}">
        <p14:creationId xmlns:p14="http://schemas.microsoft.com/office/powerpoint/2010/main" val="471207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ighlight>
                  <a:srgbClr val="FFFF00"/>
                </a:highlight>
              </a:rPr>
              <a:t>Thank them</a:t>
            </a:r>
            <a:endParaRPr lang="en-GB" baseline="0" dirty="0">
              <a:highlight>
                <a:srgbClr val="FFFF00"/>
              </a:highlight>
            </a:endParaRPr>
          </a:p>
          <a:p>
            <a:r>
              <a:rPr lang="en-GB" baseline="0" dirty="0">
                <a:highlight>
                  <a:srgbClr val="FFFF00"/>
                </a:highlight>
              </a:rPr>
              <a:t>Microsoft – venue, catering</a:t>
            </a:r>
          </a:p>
          <a:p>
            <a:r>
              <a:rPr lang="en-GB" baseline="0" dirty="0">
                <a:highlight>
                  <a:srgbClr val="FFFF00"/>
                </a:highlight>
              </a:rPr>
              <a:t>Black Marble – organisation/volunteers</a:t>
            </a:r>
          </a:p>
          <a:p>
            <a:r>
              <a:rPr lang="en-GB" baseline="0" dirty="0" err="1">
                <a:highlight>
                  <a:srgbClr val="FFFF00"/>
                </a:highlight>
              </a:rPr>
              <a:t>iO</a:t>
            </a:r>
            <a:r>
              <a:rPr lang="en-GB" baseline="0" dirty="0">
                <a:highlight>
                  <a:srgbClr val="FFFF00"/>
                </a:highlight>
              </a:rPr>
              <a:t> Associates – Platinum Sponsors</a:t>
            </a:r>
          </a:p>
          <a:p>
            <a:r>
              <a:rPr lang="en-GB" baseline="0" dirty="0">
                <a:highlight>
                  <a:srgbClr val="FFFF00"/>
                </a:highlight>
              </a:rPr>
              <a:t>DevExpress – speaker/volunteer shirts</a:t>
            </a:r>
          </a:p>
          <a:p>
            <a:r>
              <a:rPr lang="en-GB" baseline="0" dirty="0"/>
              <a:t>Grey Matter – Gold sponsors</a:t>
            </a:r>
          </a:p>
          <a:p>
            <a:r>
              <a:rPr lang="en-GB" baseline="0" dirty="0"/>
              <a:t>NDC, Landmark information, Sonoco Trident – Silver Sponsors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highlight>
                  <a:srgbClr val="FFFF00"/>
                </a:highlight>
              </a:rPr>
              <a:t>Global Data Sentinel – Agendas! </a:t>
            </a:r>
            <a:endParaRPr lang="en-GB" baseline="0" dirty="0"/>
          </a:p>
          <a:p>
            <a:r>
              <a:rPr lang="en-GB" dirty="0" err="1"/>
              <a:t>RevDeBug</a:t>
            </a:r>
            <a:r>
              <a:rPr lang="en-GB" dirty="0"/>
              <a:t>, Manning, Redgate – Bronze Sponsors</a:t>
            </a:r>
          </a:p>
        </p:txBody>
      </p:sp>
      <p:sp>
        <p:nvSpPr>
          <p:cNvPr id="4" name="Slide Number Placeholder 3"/>
          <p:cNvSpPr>
            <a:spLocks noGrp="1"/>
          </p:cNvSpPr>
          <p:nvPr>
            <p:ph type="sldNum" sz="quarter" idx="10"/>
          </p:nvPr>
        </p:nvSpPr>
        <p:spPr/>
        <p:txBody>
          <a:bodyPr/>
          <a:lstStyle/>
          <a:p>
            <a:fld id="{3F1BB960-8AB5-4E1B-B65E-15E098ED59C1}" type="slidenum">
              <a:rPr lang="en-GB" smtClean="0"/>
              <a:t>104</a:t>
            </a:fld>
            <a:endParaRPr lang="en-GB"/>
          </a:p>
        </p:txBody>
      </p:sp>
    </p:spTree>
    <p:extLst>
      <p:ext uri="{BB962C8B-B14F-4D97-AF65-F5344CB8AC3E}">
        <p14:creationId xmlns:p14="http://schemas.microsoft.com/office/powerpoint/2010/main" val="4008403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4256977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1099966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11685393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23734170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062014F-BE3B-4388-8953-6E6E6C2EA72F}" type="slidenum">
              <a:rPr lang="en-GB" smtClean="0"/>
              <a:t>40</a:t>
            </a:fld>
            <a:endParaRPr lang="en-GB"/>
          </a:p>
        </p:txBody>
      </p:sp>
    </p:spTree>
    <p:extLst>
      <p:ext uri="{BB962C8B-B14F-4D97-AF65-F5344CB8AC3E}">
        <p14:creationId xmlns:p14="http://schemas.microsoft.com/office/powerpoint/2010/main" val="10315497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47</a:t>
            </a:fld>
            <a:endParaRPr lang="en-US" dirty="0"/>
          </a:p>
        </p:txBody>
      </p:sp>
    </p:spTree>
    <p:extLst>
      <p:ext uri="{BB962C8B-B14F-4D97-AF65-F5344CB8AC3E}">
        <p14:creationId xmlns:p14="http://schemas.microsoft.com/office/powerpoint/2010/main" val="15499776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Microsoft Worldwide Partner Conference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10/12/2019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54</a:t>
            </a:fld>
            <a:endParaRPr lang="en-US" dirty="0"/>
          </a:p>
        </p:txBody>
      </p:sp>
    </p:spTree>
    <p:extLst>
      <p:ext uri="{BB962C8B-B14F-4D97-AF65-F5344CB8AC3E}">
        <p14:creationId xmlns:p14="http://schemas.microsoft.com/office/powerpoint/2010/main" val="33087596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txBox="1">
            <a:spLocks noGrp="1"/>
          </p:cNvSpPr>
          <p:nvPr>
            <p:ph type="ctrTitle"/>
          </p:nvPr>
        </p:nvSpPr>
        <p:spPr>
          <a:xfrm>
            <a:off x="1524003" y="1122361"/>
            <a:ext cx="9144000" cy="2387598"/>
          </a:xfrm>
        </p:spPr>
        <p:txBody>
          <a:bodyPr anchor="b" anchorCtr="1"/>
          <a:lstStyle>
            <a:lvl1pPr algn="ctr">
              <a:defRPr sz="5998"/>
            </a:lvl1pPr>
          </a:lstStyle>
          <a:p>
            <a:pPr lvl="0"/>
            <a:r>
              <a:rPr lang="en-US"/>
              <a:t>Click to edit Master title style</a:t>
            </a:r>
            <a:endParaRPr lang="en-GB"/>
          </a:p>
        </p:txBody>
      </p:sp>
      <p:sp>
        <p:nvSpPr>
          <p:cNvPr id="3" name="Subtitle 2"/>
          <p:cNvSpPr txBox="1">
            <a:spLocks noGrp="1"/>
          </p:cNvSpPr>
          <p:nvPr>
            <p:ph type="subTitle" idx="1"/>
          </p:nvPr>
        </p:nvSpPr>
        <p:spPr>
          <a:xfrm>
            <a:off x="1524003" y="3602041"/>
            <a:ext cx="9144000" cy="1655758"/>
          </a:xfrm>
        </p:spPr>
        <p:txBody>
          <a:bodyPr anchorCtr="1"/>
          <a:lstStyle>
            <a:lvl1pPr marL="0" indent="0" algn="ctr">
              <a:buNone/>
              <a:defRPr sz="2400"/>
            </a:lvl1pPr>
          </a:lstStyle>
          <a:p>
            <a:pPr lvl="0"/>
            <a:r>
              <a:rPr lang="en-US"/>
              <a:t>Click to edit Master subtitle style</a:t>
            </a:r>
            <a:endParaRPr lang="en-GB"/>
          </a:p>
        </p:txBody>
      </p:sp>
      <p:sp>
        <p:nvSpPr>
          <p:cNvPr id="4" name="Date Placeholder 3"/>
          <p:cNvSpPr txBox="1">
            <a:spLocks noGrp="1"/>
          </p:cNvSpPr>
          <p:nvPr>
            <p:ph type="dt" sz="half" idx="7"/>
          </p:nvPr>
        </p:nvSpPr>
        <p:spPr/>
        <p:txBody>
          <a:bodyPr/>
          <a:lstStyle>
            <a:lvl1pPr defTabSz="914400">
              <a:defRPr/>
            </a:lvl1pPr>
          </a:lstStyle>
          <a:p>
            <a:fld id="{96CE17E4-D382-4980-86BE-1A3BB8D2DEF5}" type="datetime1">
              <a:rPr lang="en-US"/>
              <a:pPr/>
              <a:t>10/12/2019</a:t>
            </a:fld>
            <a:endParaRPr lang="en-GB"/>
          </a:p>
        </p:txBody>
      </p:sp>
      <p:sp>
        <p:nvSpPr>
          <p:cNvPr id="5" name="Footer Placeholder 4"/>
          <p:cNvSpPr txBox="1">
            <a:spLocks noGrp="1"/>
          </p:cNvSpPr>
          <p:nvPr>
            <p:ph type="ftr" sz="quarter" idx="9"/>
          </p:nvPr>
        </p:nvSpPr>
        <p:spPr/>
        <p:txBody>
          <a:bodyPr/>
          <a:lstStyle>
            <a:lvl1pPr defTabSz="914400">
              <a:defRPr/>
            </a:lvl1pPr>
          </a:lstStyle>
          <a:p>
            <a:endParaRPr/>
          </a:p>
        </p:txBody>
      </p:sp>
      <p:sp>
        <p:nvSpPr>
          <p:cNvPr id="6" name="Slide Number Placeholder 5"/>
          <p:cNvSpPr txBox="1">
            <a:spLocks noGrp="1"/>
          </p:cNvSpPr>
          <p:nvPr>
            <p:ph type="sldNum" sz="quarter" idx="8"/>
          </p:nvPr>
        </p:nvSpPr>
        <p:spPr/>
        <p:txBody>
          <a:bodyPr/>
          <a:lstStyle>
            <a:lvl1pPr defTabSz="914400">
              <a:defRPr/>
            </a:lvl1pPr>
          </a:lstStyle>
          <a:p>
            <a:fld id="{0A717A24-9930-44D9-AB40-15C667872EEB}" type="slidenum">
              <a:rPr/>
              <a:pPr/>
              <a:t>‹#›</a:t>
            </a:fld>
            <a:endParaRPr/>
          </a:p>
        </p:txBody>
      </p:sp>
    </p:spTree>
    <p:extLst>
      <p:ext uri="{BB962C8B-B14F-4D97-AF65-F5344CB8AC3E}">
        <p14:creationId xmlns:p14="http://schemas.microsoft.com/office/powerpoint/2010/main" val="3596919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lvl1pPr>
              <a:defRPr/>
            </a:lvl1pPr>
          </a:lstStyle>
          <a:p>
            <a:pPr lvl="0"/>
            <a:r>
              <a:rPr lang="en-US"/>
              <a:t>Click to edit Master title style</a:t>
            </a:r>
            <a:endParaRPr lang="en-GB"/>
          </a:p>
        </p:txBody>
      </p:sp>
      <p:sp>
        <p:nvSpPr>
          <p:cNvPr id="3" name="Vertical Text Placeholder 2"/>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txBox="1">
            <a:spLocks noGrp="1"/>
          </p:cNvSpPr>
          <p:nvPr>
            <p:ph type="dt" sz="half" idx="7"/>
          </p:nvPr>
        </p:nvSpPr>
        <p:spPr/>
        <p:txBody>
          <a:bodyPr/>
          <a:lstStyle>
            <a:lvl1pPr defTabSz="914400">
              <a:defRPr/>
            </a:lvl1pPr>
          </a:lstStyle>
          <a:p>
            <a:fld id="{94A72909-693A-4162-8BC3-A3C5434BB173}" type="datetime1">
              <a:rPr lang="en-US"/>
              <a:pPr/>
              <a:t>10/12/2019</a:t>
            </a:fld>
            <a:endParaRPr lang="en-GB"/>
          </a:p>
        </p:txBody>
      </p:sp>
      <p:sp>
        <p:nvSpPr>
          <p:cNvPr id="5" name="Footer Placeholder 4"/>
          <p:cNvSpPr txBox="1">
            <a:spLocks noGrp="1"/>
          </p:cNvSpPr>
          <p:nvPr>
            <p:ph type="ftr" sz="quarter" idx="9"/>
          </p:nvPr>
        </p:nvSpPr>
        <p:spPr/>
        <p:txBody>
          <a:bodyPr/>
          <a:lstStyle>
            <a:lvl1pPr defTabSz="914400">
              <a:defRPr/>
            </a:lvl1pPr>
          </a:lstStyle>
          <a:p>
            <a:endParaRPr/>
          </a:p>
        </p:txBody>
      </p:sp>
      <p:sp>
        <p:nvSpPr>
          <p:cNvPr id="6" name="Slide Number Placeholder 5"/>
          <p:cNvSpPr txBox="1">
            <a:spLocks noGrp="1"/>
          </p:cNvSpPr>
          <p:nvPr>
            <p:ph type="sldNum" sz="quarter" idx="8"/>
          </p:nvPr>
        </p:nvSpPr>
        <p:spPr/>
        <p:txBody>
          <a:bodyPr/>
          <a:lstStyle>
            <a:lvl1pPr defTabSz="914400">
              <a:defRPr/>
            </a:lvl1pPr>
          </a:lstStyle>
          <a:p>
            <a:fld id="{433237BD-81E7-4468-ABF6-BEE06A7F651E}" type="slidenum">
              <a:rPr/>
              <a:pPr/>
              <a:t>‹#›</a:t>
            </a:fld>
            <a:endParaRPr/>
          </a:p>
        </p:txBody>
      </p:sp>
    </p:spTree>
    <p:extLst>
      <p:ext uri="{BB962C8B-B14F-4D97-AF65-F5344CB8AC3E}">
        <p14:creationId xmlns:p14="http://schemas.microsoft.com/office/powerpoint/2010/main" val="39709347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txBox="1">
            <a:spLocks noGrp="1"/>
          </p:cNvSpPr>
          <p:nvPr>
            <p:ph type="title" orient="vert"/>
          </p:nvPr>
        </p:nvSpPr>
        <p:spPr>
          <a:xfrm>
            <a:off x="8724903" y="365129"/>
            <a:ext cx="2628899" cy="5811834"/>
          </a:xfrm>
        </p:spPr>
        <p:txBody>
          <a:bodyPr vert="eaVert"/>
          <a:lstStyle>
            <a:lvl1pPr>
              <a:defRPr/>
            </a:lvl1pPr>
          </a:lstStyle>
          <a:p>
            <a:pPr lvl="0"/>
            <a:r>
              <a:rPr lang="en-US"/>
              <a:t>Click to edit Master title style</a:t>
            </a:r>
            <a:endParaRPr lang="en-GB"/>
          </a:p>
        </p:txBody>
      </p:sp>
      <p:sp>
        <p:nvSpPr>
          <p:cNvPr id="3" name="Vertical Text Placeholder 2"/>
          <p:cNvSpPr txBox="1">
            <a:spLocks noGrp="1"/>
          </p:cNvSpPr>
          <p:nvPr>
            <p:ph type="body" orient="vert" idx="1"/>
          </p:nvPr>
        </p:nvSpPr>
        <p:spPr>
          <a:xfrm>
            <a:off x="838203" y="365129"/>
            <a:ext cx="7734296" cy="5811834"/>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txBox="1">
            <a:spLocks noGrp="1"/>
          </p:cNvSpPr>
          <p:nvPr>
            <p:ph type="dt" sz="half" idx="7"/>
          </p:nvPr>
        </p:nvSpPr>
        <p:spPr/>
        <p:txBody>
          <a:bodyPr/>
          <a:lstStyle>
            <a:lvl1pPr defTabSz="914400">
              <a:defRPr/>
            </a:lvl1pPr>
          </a:lstStyle>
          <a:p>
            <a:fld id="{CD37D160-BAC5-4C59-A814-7C6D966F6FE8}" type="datetime1">
              <a:rPr lang="en-US"/>
              <a:pPr/>
              <a:t>10/12/2019</a:t>
            </a:fld>
            <a:endParaRPr lang="en-GB"/>
          </a:p>
        </p:txBody>
      </p:sp>
      <p:sp>
        <p:nvSpPr>
          <p:cNvPr id="5" name="Footer Placeholder 4"/>
          <p:cNvSpPr txBox="1">
            <a:spLocks noGrp="1"/>
          </p:cNvSpPr>
          <p:nvPr>
            <p:ph type="ftr" sz="quarter" idx="9"/>
          </p:nvPr>
        </p:nvSpPr>
        <p:spPr/>
        <p:txBody>
          <a:bodyPr/>
          <a:lstStyle>
            <a:lvl1pPr defTabSz="914400">
              <a:defRPr/>
            </a:lvl1pPr>
          </a:lstStyle>
          <a:p>
            <a:endParaRPr/>
          </a:p>
        </p:txBody>
      </p:sp>
      <p:sp>
        <p:nvSpPr>
          <p:cNvPr id="6" name="Slide Number Placeholder 5"/>
          <p:cNvSpPr txBox="1">
            <a:spLocks noGrp="1"/>
          </p:cNvSpPr>
          <p:nvPr>
            <p:ph type="sldNum" sz="quarter" idx="8"/>
          </p:nvPr>
        </p:nvSpPr>
        <p:spPr/>
        <p:txBody>
          <a:bodyPr/>
          <a:lstStyle>
            <a:lvl1pPr defTabSz="914400">
              <a:defRPr/>
            </a:lvl1pPr>
          </a:lstStyle>
          <a:p>
            <a:fld id="{C3980A0A-D553-4790-BBA8-4490488C7515}" type="slidenum">
              <a:rPr/>
              <a:pPr/>
              <a:t>‹#›</a:t>
            </a:fld>
            <a:endParaRPr/>
          </a:p>
        </p:txBody>
      </p:sp>
    </p:spTree>
    <p:extLst>
      <p:ext uri="{BB962C8B-B14F-4D97-AF65-F5344CB8AC3E}">
        <p14:creationId xmlns:p14="http://schemas.microsoft.com/office/powerpoint/2010/main" val="41202236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rgbClr val="011E4F"/>
                </a:soli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917992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504469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b="-6"/>
          <a:stretch/>
        </p:blipFill>
        <p:spPr>
          <a:xfrm>
            <a:off x="5198877" y="438"/>
            <a:ext cx="6991565" cy="6863349"/>
          </a:xfrm>
          <a:prstGeom prst="rect">
            <a:avLst/>
          </a:prstGeom>
        </p:spPr>
      </p:pic>
    </p:spTree>
    <p:extLst>
      <p:ext uri="{BB962C8B-B14F-4D97-AF65-F5344CB8AC3E}">
        <p14:creationId xmlns:p14="http://schemas.microsoft.com/office/powerpoint/2010/main" val="5887385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losing logo slide_color">
    <p:bg>
      <p:bgPr>
        <a:solidFill>
          <a:srgbClr val="011E4F"/>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sp>
        <p:nvSpPr>
          <p:cNvPr id="6" name="Freeform 6"/>
          <p:cNvSpPr>
            <a:spLocks/>
          </p:cNvSpPr>
          <p:nvPr userDrawn="1"/>
        </p:nvSpPr>
        <p:spPr bwMode="auto">
          <a:xfrm>
            <a:off x="8433553" y="6059509"/>
            <a:ext cx="4669" cy="4670"/>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1" y="0"/>
                  <a:pt x="1" y="1"/>
                </a:cubicBezTo>
                <a:cubicBezTo>
                  <a:pt x="1" y="0"/>
                  <a:pt x="1" y="0"/>
                  <a:pt x="1" y="0"/>
                </a:cubicBezTo>
                <a:close/>
              </a:path>
            </a:pathLst>
          </a:custGeom>
          <a:solidFill>
            <a:srgbClr val="A832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7" name="Freeform 19"/>
          <p:cNvSpPr>
            <a:spLocks/>
          </p:cNvSpPr>
          <p:nvPr userDrawn="1"/>
        </p:nvSpPr>
        <p:spPr bwMode="auto">
          <a:xfrm>
            <a:off x="8402428" y="5626799"/>
            <a:ext cx="4669" cy="4670"/>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1" y="0"/>
                  <a:pt x="1" y="1"/>
                </a:cubicBezTo>
                <a:cubicBezTo>
                  <a:pt x="1" y="0"/>
                  <a:pt x="1" y="0"/>
                  <a:pt x="1" y="0"/>
                </a:cubicBezTo>
                <a:close/>
              </a:path>
            </a:pathLst>
          </a:custGeom>
          <a:solidFill>
            <a:srgbClr val="A832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pic>
        <p:nvPicPr>
          <p:cNvPr id="8" name="Picture 7"/>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10402680" y="6104303"/>
            <a:ext cx="1341108" cy="283630"/>
          </a:xfrm>
          <a:prstGeom prst="rect">
            <a:avLst/>
          </a:prstGeom>
        </p:spPr>
      </p:pic>
    </p:spTree>
    <p:extLst>
      <p:ext uri="{BB962C8B-B14F-4D97-AF65-F5344CB8AC3E}">
        <p14:creationId xmlns:p14="http://schemas.microsoft.com/office/powerpoint/2010/main" val="17762963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lvl1pPr>
              <a:defRPr/>
            </a:lvl1pPr>
          </a:lstStyle>
          <a:p>
            <a:pPr lvl="0"/>
            <a:r>
              <a:rPr lang="en-US"/>
              <a:t>Click to edit Master title style</a:t>
            </a:r>
            <a:endParaRPr lang="en-GB"/>
          </a:p>
        </p:txBody>
      </p:sp>
      <p:sp>
        <p:nvSpPr>
          <p:cNvPr id="3" name="Content Placeholder 2"/>
          <p:cNvSpPr txBox="1">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txBox="1">
            <a:spLocks noGrp="1"/>
          </p:cNvSpPr>
          <p:nvPr>
            <p:ph type="dt" sz="half" idx="7"/>
          </p:nvPr>
        </p:nvSpPr>
        <p:spPr/>
        <p:txBody>
          <a:bodyPr/>
          <a:lstStyle>
            <a:lvl1pPr defTabSz="914400">
              <a:defRPr/>
            </a:lvl1pPr>
          </a:lstStyle>
          <a:p>
            <a:fld id="{8952E831-D938-48FC-A765-84290C90EDB7}" type="datetime1">
              <a:rPr lang="en-US"/>
              <a:pPr/>
              <a:t>10/12/2019</a:t>
            </a:fld>
            <a:endParaRPr lang="en-GB"/>
          </a:p>
        </p:txBody>
      </p:sp>
      <p:sp>
        <p:nvSpPr>
          <p:cNvPr id="5" name="Footer Placeholder 4"/>
          <p:cNvSpPr txBox="1">
            <a:spLocks noGrp="1"/>
          </p:cNvSpPr>
          <p:nvPr>
            <p:ph type="ftr" sz="quarter" idx="9"/>
          </p:nvPr>
        </p:nvSpPr>
        <p:spPr/>
        <p:txBody>
          <a:bodyPr/>
          <a:lstStyle>
            <a:lvl1pPr defTabSz="914400">
              <a:defRPr/>
            </a:lvl1pPr>
          </a:lstStyle>
          <a:p>
            <a:endParaRPr/>
          </a:p>
        </p:txBody>
      </p:sp>
      <p:sp>
        <p:nvSpPr>
          <p:cNvPr id="6" name="Slide Number Placeholder 5"/>
          <p:cNvSpPr txBox="1">
            <a:spLocks noGrp="1"/>
          </p:cNvSpPr>
          <p:nvPr>
            <p:ph type="sldNum" sz="quarter" idx="8"/>
          </p:nvPr>
        </p:nvSpPr>
        <p:spPr/>
        <p:txBody>
          <a:bodyPr/>
          <a:lstStyle>
            <a:lvl1pPr defTabSz="914400">
              <a:defRPr/>
            </a:lvl1pPr>
          </a:lstStyle>
          <a:p>
            <a:fld id="{045206AB-3E25-4D6B-A4B8-AC335169FB3B}" type="slidenum">
              <a:rPr/>
              <a:pPr/>
              <a:t>‹#›</a:t>
            </a:fld>
            <a:endParaRPr/>
          </a:p>
        </p:txBody>
      </p:sp>
    </p:spTree>
    <p:extLst>
      <p:ext uri="{BB962C8B-B14F-4D97-AF65-F5344CB8AC3E}">
        <p14:creationId xmlns:p14="http://schemas.microsoft.com/office/powerpoint/2010/main" val="4272103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txBox="1">
            <a:spLocks noGrp="1"/>
          </p:cNvSpPr>
          <p:nvPr>
            <p:ph type="title"/>
          </p:nvPr>
        </p:nvSpPr>
        <p:spPr>
          <a:xfrm>
            <a:off x="831847" y="1709735"/>
            <a:ext cx="10515600" cy="2852735"/>
          </a:xfrm>
        </p:spPr>
        <p:txBody>
          <a:bodyPr anchor="b"/>
          <a:lstStyle>
            <a:lvl1pPr>
              <a:defRPr sz="5998"/>
            </a:lvl1pPr>
          </a:lstStyle>
          <a:p>
            <a:pPr lvl="0"/>
            <a:r>
              <a:rPr lang="en-US"/>
              <a:t>Click to edit Master title style</a:t>
            </a:r>
            <a:endParaRPr lang="en-GB"/>
          </a:p>
        </p:txBody>
      </p:sp>
      <p:sp>
        <p:nvSpPr>
          <p:cNvPr id="3" name="Text Placeholder 2"/>
          <p:cNvSpPr txBox="1">
            <a:spLocks noGrp="1"/>
          </p:cNvSpPr>
          <p:nvPr>
            <p:ph type="body" idx="1"/>
          </p:nvPr>
        </p:nvSpPr>
        <p:spPr>
          <a:xfrm>
            <a:off x="831847" y="4589465"/>
            <a:ext cx="10515600" cy="1500182"/>
          </a:xfrm>
        </p:spPr>
        <p:txBody>
          <a:bodyPr/>
          <a:lstStyle>
            <a:lvl1pPr marL="0" indent="0">
              <a:buNone/>
              <a:defRPr sz="2400">
                <a:solidFill>
                  <a:srgbClr val="898989"/>
                </a:solidFill>
              </a:defRPr>
            </a:lvl1pPr>
          </a:lstStyle>
          <a:p>
            <a:pPr lvl="0"/>
            <a:r>
              <a:rPr lang="en-US"/>
              <a:t>Click to edit Master text styles</a:t>
            </a:r>
          </a:p>
        </p:txBody>
      </p:sp>
      <p:sp>
        <p:nvSpPr>
          <p:cNvPr id="4" name="Date Placeholder 3"/>
          <p:cNvSpPr txBox="1">
            <a:spLocks noGrp="1"/>
          </p:cNvSpPr>
          <p:nvPr>
            <p:ph type="dt" sz="half" idx="7"/>
          </p:nvPr>
        </p:nvSpPr>
        <p:spPr/>
        <p:txBody>
          <a:bodyPr/>
          <a:lstStyle>
            <a:lvl1pPr defTabSz="914400">
              <a:defRPr/>
            </a:lvl1pPr>
          </a:lstStyle>
          <a:p>
            <a:fld id="{C51DC784-6EBD-45D0-A98E-C42A027E79B7}" type="datetime1">
              <a:rPr lang="en-US"/>
              <a:pPr/>
              <a:t>10/12/2019</a:t>
            </a:fld>
            <a:endParaRPr lang="en-GB"/>
          </a:p>
        </p:txBody>
      </p:sp>
      <p:sp>
        <p:nvSpPr>
          <p:cNvPr id="5" name="Footer Placeholder 4"/>
          <p:cNvSpPr txBox="1">
            <a:spLocks noGrp="1"/>
          </p:cNvSpPr>
          <p:nvPr>
            <p:ph type="ftr" sz="quarter" idx="9"/>
          </p:nvPr>
        </p:nvSpPr>
        <p:spPr/>
        <p:txBody>
          <a:bodyPr/>
          <a:lstStyle>
            <a:lvl1pPr defTabSz="914400">
              <a:defRPr/>
            </a:lvl1pPr>
          </a:lstStyle>
          <a:p>
            <a:endParaRPr/>
          </a:p>
        </p:txBody>
      </p:sp>
      <p:sp>
        <p:nvSpPr>
          <p:cNvPr id="6" name="Slide Number Placeholder 5"/>
          <p:cNvSpPr txBox="1">
            <a:spLocks noGrp="1"/>
          </p:cNvSpPr>
          <p:nvPr>
            <p:ph type="sldNum" sz="quarter" idx="8"/>
          </p:nvPr>
        </p:nvSpPr>
        <p:spPr/>
        <p:txBody>
          <a:bodyPr/>
          <a:lstStyle>
            <a:lvl1pPr defTabSz="914400">
              <a:defRPr/>
            </a:lvl1pPr>
          </a:lstStyle>
          <a:p>
            <a:fld id="{E5205048-D9A4-4C7F-985B-764DF62236CE}" type="slidenum">
              <a:rPr/>
              <a:pPr/>
              <a:t>‹#›</a:t>
            </a:fld>
            <a:endParaRPr/>
          </a:p>
        </p:txBody>
      </p:sp>
    </p:spTree>
    <p:extLst>
      <p:ext uri="{BB962C8B-B14F-4D97-AF65-F5344CB8AC3E}">
        <p14:creationId xmlns:p14="http://schemas.microsoft.com/office/powerpoint/2010/main" val="523604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lvl1pPr>
              <a:defRPr/>
            </a:lvl1pPr>
          </a:lstStyle>
          <a:p>
            <a:pPr lvl="0"/>
            <a:r>
              <a:rPr lang="en-US"/>
              <a:t>Click to edit Master title style</a:t>
            </a:r>
            <a:endParaRPr lang="en-GB"/>
          </a:p>
        </p:txBody>
      </p:sp>
      <p:sp>
        <p:nvSpPr>
          <p:cNvPr id="3" name="Content Placeholder 2"/>
          <p:cNvSpPr txBox="1">
            <a:spLocks noGrp="1"/>
          </p:cNvSpPr>
          <p:nvPr>
            <p:ph idx="1"/>
          </p:nvPr>
        </p:nvSpPr>
        <p:spPr>
          <a:xfrm>
            <a:off x="838203" y="1825627"/>
            <a:ext cx="5181603" cy="4351336"/>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txBox="1">
            <a:spLocks noGrp="1"/>
          </p:cNvSpPr>
          <p:nvPr>
            <p:ph idx="2"/>
          </p:nvPr>
        </p:nvSpPr>
        <p:spPr>
          <a:xfrm>
            <a:off x="6172200" y="1825627"/>
            <a:ext cx="5181603" cy="4351336"/>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txBox="1">
            <a:spLocks noGrp="1"/>
          </p:cNvSpPr>
          <p:nvPr>
            <p:ph type="dt" sz="half" idx="7"/>
          </p:nvPr>
        </p:nvSpPr>
        <p:spPr/>
        <p:txBody>
          <a:bodyPr/>
          <a:lstStyle>
            <a:lvl1pPr defTabSz="914400">
              <a:defRPr/>
            </a:lvl1pPr>
          </a:lstStyle>
          <a:p>
            <a:fld id="{BACE2EE6-0251-4194-AEB0-15C0AABD7D48}" type="datetime1">
              <a:rPr lang="en-US"/>
              <a:pPr/>
              <a:t>10/12/2019</a:t>
            </a:fld>
            <a:endParaRPr lang="en-GB"/>
          </a:p>
        </p:txBody>
      </p:sp>
      <p:sp>
        <p:nvSpPr>
          <p:cNvPr id="6" name="Footer Placeholder 5"/>
          <p:cNvSpPr txBox="1">
            <a:spLocks noGrp="1"/>
          </p:cNvSpPr>
          <p:nvPr>
            <p:ph type="ftr" sz="quarter" idx="9"/>
          </p:nvPr>
        </p:nvSpPr>
        <p:spPr/>
        <p:txBody>
          <a:bodyPr/>
          <a:lstStyle>
            <a:lvl1pPr defTabSz="914400">
              <a:defRPr/>
            </a:lvl1pPr>
          </a:lstStyle>
          <a:p>
            <a:endParaRPr/>
          </a:p>
        </p:txBody>
      </p:sp>
      <p:sp>
        <p:nvSpPr>
          <p:cNvPr id="7" name="Slide Number Placeholder 6"/>
          <p:cNvSpPr txBox="1">
            <a:spLocks noGrp="1"/>
          </p:cNvSpPr>
          <p:nvPr>
            <p:ph type="sldNum" sz="quarter" idx="8"/>
          </p:nvPr>
        </p:nvSpPr>
        <p:spPr/>
        <p:txBody>
          <a:bodyPr/>
          <a:lstStyle>
            <a:lvl1pPr defTabSz="914400">
              <a:defRPr/>
            </a:lvl1pPr>
          </a:lstStyle>
          <a:p>
            <a:fld id="{F78A4C3E-C9BC-4E3C-B0A1-6687AEC16079}" type="slidenum">
              <a:rPr/>
              <a:pPr/>
              <a:t>‹#›</a:t>
            </a:fld>
            <a:endParaRPr/>
          </a:p>
        </p:txBody>
      </p:sp>
    </p:spTree>
    <p:extLst>
      <p:ext uri="{BB962C8B-B14F-4D97-AF65-F5344CB8AC3E}">
        <p14:creationId xmlns:p14="http://schemas.microsoft.com/office/powerpoint/2010/main" val="2648603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txBox="1">
            <a:spLocks noGrp="1"/>
          </p:cNvSpPr>
          <p:nvPr>
            <p:ph type="title"/>
          </p:nvPr>
        </p:nvSpPr>
        <p:spPr>
          <a:xfrm>
            <a:off x="839784" y="365129"/>
            <a:ext cx="10515600" cy="1325559"/>
          </a:xfrm>
        </p:spPr>
        <p:txBody>
          <a:bodyPr/>
          <a:lstStyle>
            <a:lvl1pPr>
              <a:defRPr/>
            </a:lvl1pPr>
          </a:lstStyle>
          <a:p>
            <a:pPr lvl="0"/>
            <a:r>
              <a:rPr lang="en-US"/>
              <a:t>Click to edit Master title style</a:t>
            </a:r>
            <a:endParaRPr lang="en-GB"/>
          </a:p>
        </p:txBody>
      </p:sp>
      <p:sp>
        <p:nvSpPr>
          <p:cNvPr id="3" name="Text Placeholder 2"/>
          <p:cNvSpPr txBox="1">
            <a:spLocks noGrp="1"/>
          </p:cNvSpPr>
          <p:nvPr>
            <p:ph type="body" idx="1"/>
          </p:nvPr>
        </p:nvSpPr>
        <p:spPr>
          <a:xfrm>
            <a:off x="839784" y="1681160"/>
            <a:ext cx="5157782" cy="823910"/>
          </a:xfrm>
        </p:spPr>
        <p:txBody>
          <a:bodyPr anchor="b"/>
          <a:lstStyle>
            <a:lvl1pPr marL="0" indent="0">
              <a:buNone/>
              <a:defRPr sz="2400" b="1"/>
            </a:lvl1pPr>
          </a:lstStyle>
          <a:p>
            <a:pPr lvl="0"/>
            <a:r>
              <a:rPr lang="en-US"/>
              <a:t>Click to edit Master text styles</a:t>
            </a:r>
          </a:p>
        </p:txBody>
      </p:sp>
      <p:sp>
        <p:nvSpPr>
          <p:cNvPr id="4" name="Content Placeholder 3"/>
          <p:cNvSpPr txBox="1">
            <a:spLocks noGrp="1"/>
          </p:cNvSpPr>
          <p:nvPr>
            <p:ph idx="2"/>
          </p:nvPr>
        </p:nvSpPr>
        <p:spPr>
          <a:xfrm>
            <a:off x="839784" y="2505071"/>
            <a:ext cx="5157782" cy="3684583"/>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txBox="1">
            <a:spLocks noGrp="1"/>
          </p:cNvSpPr>
          <p:nvPr>
            <p:ph type="body" idx="3"/>
          </p:nvPr>
        </p:nvSpPr>
        <p:spPr>
          <a:xfrm>
            <a:off x="6172200" y="1681160"/>
            <a:ext cx="5183184" cy="823910"/>
          </a:xfrm>
        </p:spPr>
        <p:txBody>
          <a:bodyPr anchor="b"/>
          <a:lstStyle>
            <a:lvl1pPr marL="0" indent="0">
              <a:buNone/>
              <a:defRPr sz="2400" b="1"/>
            </a:lvl1pPr>
          </a:lstStyle>
          <a:p>
            <a:pPr lvl="0"/>
            <a:r>
              <a:rPr lang="en-US"/>
              <a:t>Click to edit Master text styles</a:t>
            </a:r>
          </a:p>
        </p:txBody>
      </p:sp>
      <p:sp>
        <p:nvSpPr>
          <p:cNvPr id="6" name="Content Placeholder 5"/>
          <p:cNvSpPr txBox="1">
            <a:spLocks noGrp="1"/>
          </p:cNvSpPr>
          <p:nvPr>
            <p:ph idx="4"/>
          </p:nvPr>
        </p:nvSpPr>
        <p:spPr>
          <a:xfrm>
            <a:off x="6172200" y="2505071"/>
            <a:ext cx="5183184" cy="3684583"/>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txBox="1">
            <a:spLocks noGrp="1"/>
          </p:cNvSpPr>
          <p:nvPr>
            <p:ph type="dt" sz="half" idx="7"/>
          </p:nvPr>
        </p:nvSpPr>
        <p:spPr/>
        <p:txBody>
          <a:bodyPr/>
          <a:lstStyle>
            <a:lvl1pPr defTabSz="914400">
              <a:defRPr/>
            </a:lvl1pPr>
          </a:lstStyle>
          <a:p>
            <a:fld id="{02F3C95F-384F-4E36-B4E2-5F03EB788059}" type="datetime1">
              <a:rPr lang="en-US"/>
              <a:pPr/>
              <a:t>10/12/2019</a:t>
            </a:fld>
            <a:endParaRPr lang="en-GB"/>
          </a:p>
        </p:txBody>
      </p:sp>
      <p:sp>
        <p:nvSpPr>
          <p:cNvPr id="8" name="Footer Placeholder 7"/>
          <p:cNvSpPr txBox="1">
            <a:spLocks noGrp="1"/>
          </p:cNvSpPr>
          <p:nvPr>
            <p:ph type="ftr" sz="quarter" idx="9"/>
          </p:nvPr>
        </p:nvSpPr>
        <p:spPr/>
        <p:txBody>
          <a:bodyPr/>
          <a:lstStyle>
            <a:lvl1pPr defTabSz="914400">
              <a:defRPr/>
            </a:lvl1pPr>
          </a:lstStyle>
          <a:p>
            <a:endParaRPr/>
          </a:p>
        </p:txBody>
      </p:sp>
      <p:sp>
        <p:nvSpPr>
          <p:cNvPr id="9" name="Slide Number Placeholder 8"/>
          <p:cNvSpPr txBox="1">
            <a:spLocks noGrp="1"/>
          </p:cNvSpPr>
          <p:nvPr>
            <p:ph type="sldNum" sz="quarter" idx="8"/>
          </p:nvPr>
        </p:nvSpPr>
        <p:spPr/>
        <p:txBody>
          <a:bodyPr/>
          <a:lstStyle>
            <a:lvl1pPr defTabSz="914400">
              <a:defRPr/>
            </a:lvl1pPr>
          </a:lstStyle>
          <a:p>
            <a:fld id="{D6DF09A8-B9CB-4A1D-912A-FEDBDD58B773}" type="slidenum">
              <a:rPr/>
              <a:pPr/>
              <a:t>‹#›</a:t>
            </a:fld>
            <a:endParaRPr/>
          </a:p>
        </p:txBody>
      </p:sp>
    </p:spTree>
    <p:extLst>
      <p:ext uri="{BB962C8B-B14F-4D97-AF65-F5344CB8AC3E}">
        <p14:creationId xmlns:p14="http://schemas.microsoft.com/office/powerpoint/2010/main" val="15829292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lvl1pPr>
              <a:defRPr/>
            </a:lvl1pPr>
          </a:lstStyle>
          <a:p>
            <a:pPr lvl="0"/>
            <a:r>
              <a:rPr lang="en-US"/>
              <a:t>Click to edit Master title style</a:t>
            </a:r>
            <a:endParaRPr lang="en-GB"/>
          </a:p>
        </p:txBody>
      </p:sp>
      <p:sp>
        <p:nvSpPr>
          <p:cNvPr id="3" name="Date Placeholder 2"/>
          <p:cNvSpPr txBox="1">
            <a:spLocks noGrp="1"/>
          </p:cNvSpPr>
          <p:nvPr>
            <p:ph type="dt" sz="half" idx="7"/>
          </p:nvPr>
        </p:nvSpPr>
        <p:spPr/>
        <p:txBody>
          <a:bodyPr/>
          <a:lstStyle>
            <a:lvl1pPr defTabSz="914400">
              <a:defRPr/>
            </a:lvl1pPr>
          </a:lstStyle>
          <a:p>
            <a:fld id="{79894F68-91BD-455C-A7A8-C4A011937994}" type="datetime1">
              <a:rPr lang="en-US"/>
              <a:pPr/>
              <a:t>10/12/2019</a:t>
            </a:fld>
            <a:endParaRPr lang="en-GB"/>
          </a:p>
        </p:txBody>
      </p:sp>
      <p:sp>
        <p:nvSpPr>
          <p:cNvPr id="4" name="Footer Placeholder 3"/>
          <p:cNvSpPr txBox="1">
            <a:spLocks noGrp="1"/>
          </p:cNvSpPr>
          <p:nvPr>
            <p:ph type="ftr" sz="quarter" idx="9"/>
          </p:nvPr>
        </p:nvSpPr>
        <p:spPr/>
        <p:txBody>
          <a:bodyPr/>
          <a:lstStyle>
            <a:lvl1pPr defTabSz="914400">
              <a:defRPr/>
            </a:lvl1pPr>
          </a:lstStyle>
          <a:p>
            <a:endParaRPr/>
          </a:p>
        </p:txBody>
      </p:sp>
      <p:sp>
        <p:nvSpPr>
          <p:cNvPr id="5" name="Slide Number Placeholder 4"/>
          <p:cNvSpPr txBox="1">
            <a:spLocks noGrp="1"/>
          </p:cNvSpPr>
          <p:nvPr>
            <p:ph type="sldNum" sz="quarter" idx="8"/>
          </p:nvPr>
        </p:nvSpPr>
        <p:spPr/>
        <p:txBody>
          <a:bodyPr/>
          <a:lstStyle>
            <a:lvl1pPr defTabSz="914400">
              <a:defRPr/>
            </a:lvl1pPr>
          </a:lstStyle>
          <a:p>
            <a:fld id="{238B2F3B-88DD-42CF-BA82-5CCD2DE4EC8D}" type="slidenum">
              <a:rPr/>
              <a:pPr/>
              <a:t>‹#›</a:t>
            </a:fld>
            <a:endParaRPr/>
          </a:p>
        </p:txBody>
      </p:sp>
    </p:spTree>
    <p:extLst>
      <p:ext uri="{BB962C8B-B14F-4D97-AF65-F5344CB8AC3E}">
        <p14:creationId xmlns:p14="http://schemas.microsoft.com/office/powerpoint/2010/main" val="234722613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txBox="1">
            <a:spLocks noGrp="1"/>
          </p:cNvSpPr>
          <p:nvPr>
            <p:ph type="dt" sz="half" idx="7"/>
          </p:nvPr>
        </p:nvSpPr>
        <p:spPr/>
        <p:txBody>
          <a:bodyPr/>
          <a:lstStyle>
            <a:lvl1pPr defTabSz="914400">
              <a:defRPr/>
            </a:lvl1pPr>
          </a:lstStyle>
          <a:p>
            <a:fld id="{4F74B511-3659-4E40-9BD4-D6C8FDE26A08}" type="datetime1">
              <a:rPr lang="en-US"/>
              <a:pPr/>
              <a:t>10/12/2019</a:t>
            </a:fld>
            <a:endParaRPr lang="en-GB"/>
          </a:p>
        </p:txBody>
      </p:sp>
      <p:sp>
        <p:nvSpPr>
          <p:cNvPr id="3" name="Footer Placeholder 2"/>
          <p:cNvSpPr txBox="1">
            <a:spLocks noGrp="1"/>
          </p:cNvSpPr>
          <p:nvPr>
            <p:ph type="ftr" sz="quarter" idx="9"/>
          </p:nvPr>
        </p:nvSpPr>
        <p:spPr/>
        <p:txBody>
          <a:bodyPr/>
          <a:lstStyle>
            <a:lvl1pPr defTabSz="914400">
              <a:defRPr/>
            </a:lvl1pPr>
          </a:lstStyle>
          <a:p>
            <a:endParaRPr/>
          </a:p>
        </p:txBody>
      </p:sp>
      <p:sp>
        <p:nvSpPr>
          <p:cNvPr id="4" name="Slide Number Placeholder 3"/>
          <p:cNvSpPr txBox="1">
            <a:spLocks noGrp="1"/>
          </p:cNvSpPr>
          <p:nvPr>
            <p:ph type="sldNum" sz="quarter" idx="8"/>
          </p:nvPr>
        </p:nvSpPr>
        <p:spPr/>
        <p:txBody>
          <a:bodyPr/>
          <a:lstStyle>
            <a:lvl1pPr defTabSz="914400">
              <a:defRPr/>
            </a:lvl1pPr>
          </a:lstStyle>
          <a:p>
            <a:fld id="{0C4E26F1-D4FB-498F-8676-1D6C84472837}" type="slidenum">
              <a:rPr/>
              <a:pPr/>
              <a:t>‹#›</a:t>
            </a:fld>
            <a:endParaRPr/>
          </a:p>
        </p:txBody>
      </p:sp>
    </p:spTree>
    <p:extLst>
      <p:ext uri="{BB962C8B-B14F-4D97-AF65-F5344CB8AC3E}">
        <p14:creationId xmlns:p14="http://schemas.microsoft.com/office/powerpoint/2010/main" val="2014379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txBox="1">
            <a:spLocks noGrp="1"/>
          </p:cNvSpPr>
          <p:nvPr>
            <p:ph type="title"/>
          </p:nvPr>
        </p:nvSpPr>
        <p:spPr>
          <a:xfrm>
            <a:off x="839784" y="457200"/>
            <a:ext cx="3932240" cy="1600200"/>
          </a:xfrm>
        </p:spPr>
        <p:txBody>
          <a:bodyPr anchor="b"/>
          <a:lstStyle>
            <a:lvl1pPr>
              <a:defRPr sz="3200"/>
            </a:lvl1pPr>
          </a:lstStyle>
          <a:p>
            <a:pPr lvl="0"/>
            <a:r>
              <a:rPr lang="en-US"/>
              <a:t>Click to edit Master title style</a:t>
            </a:r>
            <a:endParaRPr lang="en-GB"/>
          </a:p>
        </p:txBody>
      </p:sp>
      <p:sp>
        <p:nvSpPr>
          <p:cNvPr id="3" name="Content Placeholder 2"/>
          <p:cNvSpPr txBox="1">
            <a:spLocks noGrp="1"/>
          </p:cNvSpPr>
          <p:nvPr>
            <p:ph idx="1"/>
          </p:nvPr>
        </p:nvSpPr>
        <p:spPr>
          <a:xfrm>
            <a:off x="5183184" y="987423"/>
            <a:ext cx="6172200" cy="4873623"/>
          </a:xfrm>
        </p:spPr>
        <p:txBody>
          <a:bodyPr/>
          <a:lstStyle>
            <a:lvl1pPr>
              <a:defRPr sz="3200"/>
            </a:lvl1pPr>
            <a:lvl2pPr>
              <a:defRPr sz="2800"/>
            </a:lvl2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txBox="1">
            <a:spLocks noGrp="1"/>
          </p:cNvSpPr>
          <p:nvPr>
            <p:ph type="body" idx="2"/>
          </p:nvPr>
        </p:nvSpPr>
        <p:spPr>
          <a:xfrm>
            <a:off x="839784" y="2057400"/>
            <a:ext cx="3932240" cy="3811584"/>
          </a:xfrm>
        </p:spPr>
        <p:txBody>
          <a:bodyPr/>
          <a:lstStyle>
            <a:lvl1pPr marL="0" indent="0">
              <a:buNone/>
              <a:defRPr sz="1600"/>
            </a:lvl1pPr>
          </a:lstStyle>
          <a:p>
            <a:pPr lvl="0"/>
            <a:r>
              <a:rPr lang="en-US"/>
              <a:t>Click to edit Master text styles</a:t>
            </a:r>
          </a:p>
        </p:txBody>
      </p:sp>
      <p:sp>
        <p:nvSpPr>
          <p:cNvPr id="5" name="Date Placeholder 4"/>
          <p:cNvSpPr txBox="1">
            <a:spLocks noGrp="1"/>
          </p:cNvSpPr>
          <p:nvPr>
            <p:ph type="dt" sz="half" idx="7"/>
          </p:nvPr>
        </p:nvSpPr>
        <p:spPr/>
        <p:txBody>
          <a:bodyPr/>
          <a:lstStyle>
            <a:lvl1pPr defTabSz="914400">
              <a:defRPr/>
            </a:lvl1pPr>
          </a:lstStyle>
          <a:p>
            <a:fld id="{3E5D0D06-6B71-49C4-A181-55AEC8D23C9B}" type="datetime1">
              <a:rPr lang="en-US"/>
              <a:pPr/>
              <a:t>10/12/2019</a:t>
            </a:fld>
            <a:endParaRPr lang="en-GB"/>
          </a:p>
        </p:txBody>
      </p:sp>
      <p:sp>
        <p:nvSpPr>
          <p:cNvPr id="6" name="Footer Placeholder 5"/>
          <p:cNvSpPr txBox="1">
            <a:spLocks noGrp="1"/>
          </p:cNvSpPr>
          <p:nvPr>
            <p:ph type="ftr" sz="quarter" idx="9"/>
          </p:nvPr>
        </p:nvSpPr>
        <p:spPr/>
        <p:txBody>
          <a:bodyPr/>
          <a:lstStyle>
            <a:lvl1pPr defTabSz="914400">
              <a:defRPr/>
            </a:lvl1pPr>
          </a:lstStyle>
          <a:p>
            <a:endParaRPr/>
          </a:p>
        </p:txBody>
      </p:sp>
      <p:sp>
        <p:nvSpPr>
          <p:cNvPr id="7" name="Slide Number Placeholder 6"/>
          <p:cNvSpPr txBox="1">
            <a:spLocks noGrp="1"/>
          </p:cNvSpPr>
          <p:nvPr>
            <p:ph type="sldNum" sz="quarter" idx="8"/>
          </p:nvPr>
        </p:nvSpPr>
        <p:spPr/>
        <p:txBody>
          <a:bodyPr/>
          <a:lstStyle>
            <a:lvl1pPr defTabSz="914400">
              <a:defRPr/>
            </a:lvl1pPr>
          </a:lstStyle>
          <a:p>
            <a:fld id="{3C94295E-ED6A-4E0F-A2F9-59D23F97D9F8}" type="slidenum">
              <a:rPr/>
              <a:pPr/>
              <a:t>‹#›</a:t>
            </a:fld>
            <a:endParaRPr/>
          </a:p>
        </p:txBody>
      </p:sp>
    </p:spTree>
    <p:extLst>
      <p:ext uri="{BB962C8B-B14F-4D97-AF65-F5344CB8AC3E}">
        <p14:creationId xmlns:p14="http://schemas.microsoft.com/office/powerpoint/2010/main" val="377389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txBox="1">
            <a:spLocks noGrp="1"/>
          </p:cNvSpPr>
          <p:nvPr>
            <p:ph type="title"/>
          </p:nvPr>
        </p:nvSpPr>
        <p:spPr>
          <a:xfrm>
            <a:off x="839784" y="457200"/>
            <a:ext cx="3932240" cy="1600200"/>
          </a:xfrm>
        </p:spPr>
        <p:txBody>
          <a:bodyPr anchor="b"/>
          <a:lstStyle>
            <a:lvl1pPr>
              <a:defRPr sz="3200"/>
            </a:lvl1pPr>
          </a:lstStyle>
          <a:p>
            <a:pPr lvl="0"/>
            <a:r>
              <a:rPr lang="en-US"/>
              <a:t>Click to edit Master title style</a:t>
            </a:r>
            <a:endParaRPr lang="en-GB"/>
          </a:p>
        </p:txBody>
      </p:sp>
      <p:sp>
        <p:nvSpPr>
          <p:cNvPr id="3" name="Picture Placeholder 2"/>
          <p:cNvSpPr txBox="1">
            <a:spLocks noGrp="1"/>
          </p:cNvSpPr>
          <p:nvPr>
            <p:ph type="pic" idx="1"/>
          </p:nvPr>
        </p:nvSpPr>
        <p:spPr>
          <a:xfrm>
            <a:off x="5183184" y="987423"/>
            <a:ext cx="6172200" cy="4873623"/>
          </a:xfrm>
        </p:spPr>
        <p:txBody>
          <a:bodyPr/>
          <a:lstStyle>
            <a:lvl1pPr marL="0" indent="0">
              <a:buNone/>
              <a:defRPr lang="en-GB" sz="3200"/>
            </a:lvl1pPr>
          </a:lstStyle>
          <a:p>
            <a:pPr lvl="0"/>
            <a:endParaRPr lang="en-GB"/>
          </a:p>
        </p:txBody>
      </p:sp>
      <p:sp>
        <p:nvSpPr>
          <p:cNvPr id="4" name="Text Placeholder 3"/>
          <p:cNvSpPr txBox="1">
            <a:spLocks noGrp="1"/>
          </p:cNvSpPr>
          <p:nvPr>
            <p:ph type="body" idx="2"/>
          </p:nvPr>
        </p:nvSpPr>
        <p:spPr>
          <a:xfrm>
            <a:off x="839784" y="2057400"/>
            <a:ext cx="3932240" cy="3811584"/>
          </a:xfrm>
        </p:spPr>
        <p:txBody>
          <a:bodyPr/>
          <a:lstStyle>
            <a:lvl1pPr marL="0" indent="0">
              <a:buNone/>
              <a:defRPr sz="1600"/>
            </a:lvl1pPr>
          </a:lstStyle>
          <a:p>
            <a:pPr lvl="0"/>
            <a:r>
              <a:rPr lang="en-US"/>
              <a:t>Click to edit Master text styles</a:t>
            </a:r>
          </a:p>
        </p:txBody>
      </p:sp>
      <p:sp>
        <p:nvSpPr>
          <p:cNvPr id="5" name="Date Placeholder 4"/>
          <p:cNvSpPr txBox="1">
            <a:spLocks noGrp="1"/>
          </p:cNvSpPr>
          <p:nvPr>
            <p:ph type="dt" sz="half" idx="7"/>
          </p:nvPr>
        </p:nvSpPr>
        <p:spPr/>
        <p:txBody>
          <a:bodyPr/>
          <a:lstStyle>
            <a:lvl1pPr defTabSz="914400">
              <a:defRPr/>
            </a:lvl1pPr>
          </a:lstStyle>
          <a:p>
            <a:fld id="{1D1C8FBD-F419-44FD-95C2-B8CFA905B496}" type="datetime1">
              <a:rPr lang="en-US"/>
              <a:pPr/>
              <a:t>10/12/2019</a:t>
            </a:fld>
            <a:endParaRPr lang="en-GB"/>
          </a:p>
        </p:txBody>
      </p:sp>
      <p:sp>
        <p:nvSpPr>
          <p:cNvPr id="6" name="Footer Placeholder 5"/>
          <p:cNvSpPr txBox="1">
            <a:spLocks noGrp="1"/>
          </p:cNvSpPr>
          <p:nvPr>
            <p:ph type="ftr" sz="quarter" idx="9"/>
          </p:nvPr>
        </p:nvSpPr>
        <p:spPr/>
        <p:txBody>
          <a:bodyPr/>
          <a:lstStyle>
            <a:lvl1pPr defTabSz="914400">
              <a:defRPr/>
            </a:lvl1pPr>
          </a:lstStyle>
          <a:p>
            <a:endParaRPr/>
          </a:p>
        </p:txBody>
      </p:sp>
      <p:sp>
        <p:nvSpPr>
          <p:cNvPr id="7" name="Slide Number Placeholder 6"/>
          <p:cNvSpPr txBox="1">
            <a:spLocks noGrp="1"/>
          </p:cNvSpPr>
          <p:nvPr>
            <p:ph type="sldNum" sz="quarter" idx="8"/>
          </p:nvPr>
        </p:nvSpPr>
        <p:spPr/>
        <p:txBody>
          <a:bodyPr/>
          <a:lstStyle>
            <a:lvl1pPr defTabSz="914400">
              <a:defRPr/>
            </a:lvl1pPr>
          </a:lstStyle>
          <a:p>
            <a:fld id="{2CC65989-6D15-455A-9464-C931D0779FB7}" type="slidenum">
              <a:rPr/>
              <a:pPr/>
              <a:t>‹#›</a:t>
            </a:fld>
            <a:endParaRPr/>
          </a:p>
        </p:txBody>
      </p:sp>
    </p:spTree>
    <p:extLst>
      <p:ext uri="{BB962C8B-B14F-4D97-AF65-F5344CB8AC3E}">
        <p14:creationId xmlns:p14="http://schemas.microsoft.com/office/powerpoint/2010/main" val="3699158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txBox="1">
            <a:spLocks noGrp="1"/>
          </p:cNvSpPr>
          <p:nvPr>
            <p:ph type="title"/>
          </p:nvPr>
        </p:nvSpPr>
        <p:spPr>
          <a:xfrm>
            <a:off x="838203" y="365129"/>
            <a:ext cx="10515600" cy="1325559"/>
          </a:xfrm>
          <a:prstGeom prst="rect">
            <a:avLst/>
          </a:prstGeom>
          <a:noFill/>
          <a:ln>
            <a:noFill/>
          </a:ln>
        </p:spPr>
        <p:txBody>
          <a:bodyPr vert="horz" wrap="square" lIns="91440" tIns="45720" rIns="91440" bIns="45720" anchor="ctr" anchorCtr="0" compatLnSpc="1"/>
          <a:lstStyle/>
          <a:p>
            <a:pPr lvl="0"/>
            <a:r>
              <a:rPr lang="en-US" dirty="0"/>
              <a:t>Click to edit Master title style</a:t>
            </a:r>
            <a:endParaRPr lang="en-GB" dirty="0"/>
          </a:p>
        </p:txBody>
      </p:sp>
      <p:sp>
        <p:nvSpPr>
          <p:cNvPr id="3" name="Text Placeholder 2"/>
          <p:cNvSpPr txBox="1">
            <a:spLocks noGrp="1"/>
          </p:cNvSpPr>
          <p:nvPr>
            <p:ph type="body" idx="1"/>
          </p:nvPr>
        </p:nvSpPr>
        <p:spPr>
          <a:xfrm>
            <a:off x="838203" y="1825627"/>
            <a:ext cx="10515600" cy="4351336"/>
          </a:xfrm>
          <a:prstGeom prst="rect">
            <a:avLst/>
          </a:prstGeom>
          <a:noFill/>
          <a:ln>
            <a:noFill/>
          </a:ln>
        </p:spPr>
        <p:txBody>
          <a:bodyPr vert="horz" wrap="square" lIns="91440" tIns="45720" rIns="91440" bIns="45720" anchor="t" anchorCtr="0" compatLnSpc="1"/>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txBox="1">
            <a:spLocks noGrp="1"/>
          </p:cNvSpPr>
          <p:nvPr>
            <p:ph type="dt" sz="half" idx="2"/>
          </p:nvPr>
        </p:nvSpPr>
        <p:spPr>
          <a:xfrm>
            <a:off x="838203" y="6356351"/>
            <a:ext cx="2743200" cy="365129"/>
          </a:xfrm>
          <a:prstGeom prst="rect">
            <a:avLst/>
          </a:prstGeom>
          <a:noFill/>
          <a:ln>
            <a:noFill/>
          </a:ln>
        </p:spPr>
        <p:txBody>
          <a:bodyPr vert="horz" wrap="square" lIns="91440" tIns="45720" rIns="91440" bIns="45720" anchor="ctr" anchorCtr="0" compatLnSpc="1"/>
          <a:lstStyle>
            <a:lvl1pPr marL="0" marR="0" lvl="0" indent="0" algn="l" defTabSz="914226" rtl="0" fontAlgn="auto" hangingPunct="1">
              <a:lnSpc>
                <a:spcPct val="100000"/>
              </a:lnSpc>
              <a:spcBef>
                <a:spcPts val="0"/>
              </a:spcBef>
              <a:spcAft>
                <a:spcPts val="0"/>
              </a:spcAft>
              <a:buNone/>
              <a:tabLst/>
              <a:defRPr lang="en-US" sz="1200" b="0" i="0" u="none" strike="noStrike" kern="1200" cap="none" spc="0" baseline="0">
                <a:solidFill>
                  <a:srgbClr val="898989"/>
                </a:solidFill>
                <a:uFillTx/>
                <a:latin typeface="Calibri"/>
              </a:defRPr>
            </a:lvl1pPr>
          </a:lstStyle>
          <a:p>
            <a:fld id="{89D99766-3585-4D69-9F36-A75FB144DDB3}" type="datetime1">
              <a:rPr lang="en-US" smtClean="0"/>
              <a:pPr/>
              <a:t>10/12/2019</a:t>
            </a:fld>
            <a:endParaRPr lang="en-GB"/>
          </a:p>
        </p:txBody>
      </p:sp>
      <p:sp>
        <p:nvSpPr>
          <p:cNvPr id="5" name="Footer Placeholder 4"/>
          <p:cNvSpPr txBox="1">
            <a:spLocks noGrp="1"/>
          </p:cNvSpPr>
          <p:nvPr>
            <p:ph type="ftr" sz="quarter" idx="3"/>
          </p:nvPr>
        </p:nvSpPr>
        <p:spPr>
          <a:xfrm>
            <a:off x="4038603" y="6356351"/>
            <a:ext cx="4114800" cy="365129"/>
          </a:xfrm>
          <a:prstGeom prst="rect">
            <a:avLst/>
          </a:prstGeom>
          <a:noFill/>
          <a:ln>
            <a:noFill/>
          </a:ln>
        </p:spPr>
        <p:txBody>
          <a:bodyPr vert="horz" wrap="square" lIns="91440" tIns="45720" rIns="91440" bIns="45720" anchor="ctr" anchorCtr="1" compatLnSpc="1"/>
          <a:lstStyle>
            <a:lvl1pPr marL="0" marR="0" lvl="0" indent="0" algn="ctr" defTabSz="914226" rtl="0" fontAlgn="auto" hangingPunct="1">
              <a:lnSpc>
                <a:spcPct val="100000"/>
              </a:lnSpc>
              <a:spcBef>
                <a:spcPts val="0"/>
              </a:spcBef>
              <a:spcAft>
                <a:spcPts val="0"/>
              </a:spcAft>
              <a:buNone/>
              <a:tabLst/>
              <a:defRPr lang="en-GB" sz="1200" b="0" i="0" u="none" strike="noStrike" kern="1200" cap="none" spc="0" baseline="0">
                <a:solidFill>
                  <a:srgbClr val="898989"/>
                </a:solidFill>
                <a:uFillTx/>
                <a:latin typeface="Calibri"/>
              </a:defRPr>
            </a:lvl1pPr>
          </a:lstStyle>
          <a:p>
            <a:endParaRPr/>
          </a:p>
        </p:txBody>
      </p:sp>
      <p:sp>
        <p:nvSpPr>
          <p:cNvPr id="6" name="Slide Number Placeholder 5"/>
          <p:cNvSpPr txBox="1">
            <a:spLocks noGrp="1"/>
          </p:cNvSpPr>
          <p:nvPr>
            <p:ph type="sldNum" sz="quarter" idx="4"/>
          </p:nvPr>
        </p:nvSpPr>
        <p:spPr>
          <a:xfrm>
            <a:off x="8610603" y="6356351"/>
            <a:ext cx="2743200" cy="365129"/>
          </a:xfrm>
          <a:prstGeom prst="rect">
            <a:avLst/>
          </a:prstGeom>
          <a:noFill/>
          <a:ln>
            <a:noFill/>
          </a:ln>
        </p:spPr>
        <p:txBody>
          <a:bodyPr vert="horz" wrap="square" lIns="91440" tIns="45720" rIns="91440" bIns="45720" anchor="ctr" anchorCtr="0" compatLnSpc="1"/>
          <a:lstStyle>
            <a:lvl1pPr marL="0" marR="0" lvl="0" indent="0" algn="r" defTabSz="914226" rtl="0" fontAlgn="auto" hangingPunct="1">
              <a:lnSpc>
                <a:spcPct val="100000"/>
              </a:lnSpc>
              <a:spcBef>
                <a:spcPts val="0"/>
              </a:spcBef>
              <a:spcAft>
                <a:spcPts val="0"/>
              </a:spcAft>
              <a:buNone/>
              <a:tabLst/>
              <a:defRPr lang="en-GB" sz="1200" b="0" i="0" u="none" strike="noStrike" kern="1200" cap="none" spc="0" baseline="0">
                <a:solidFill>
                  <a:srgbClr val="898989"/>
                </a:solidFill>
                <a:uFillTx/>
                <a:latin typeface="Calibri"/>
              </a:defRPr>
            </a:lvl1pPr>
          </a:lstStyle>
          <a:p>
            <a:fld id="{0EFE5B4A-3FB0-4BB8-A23F-EFC31214581E}" type="slidenum">
              <a:rPr smtClean="0"/>
              <a:pPr/>
              <a:t>‹#›</a:t>
            </a:fld>
            <a:endParaRPr/>
          </a:p>
        </p:txBody>
      </p:sp>
    </p:spTree>
    <p:extLst>
      <p:ext uri="{BB962C8B-B14F-4D97-AF65-F5344CB8AC3E}">
        <p14:creationId xmlns:p14="http://schemas.microsoft.com/office/powerpoint/2010/main" val="77261995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46" r:id="rId13"/>
    <p:sldLayoutId id="2147483747" r:id="rId14"/>
    <p:sldLayoutId id="2147483748" r:id="rId15"/>
  </p:sldLayoutIdLst>
  <p:txStyles>
    <p:titleStyle>
      <a:lvl1pPr marL="0" marR="0" lvl="0" indent="0" algn="l" defTabSz="914226" rtl="0" fontAlgn="auto" hangingPunct="1">
        <a:lnSpc>
          <a:spcPct val="90000"/>
        </a:lnSpc>
        <a:spcBef>
          <a:spcPts val="0"/>
        </a:spcBef>
        <a:spcAft>
          <a:spcPts val="0"/>
        </a:spcAft>
        <a:buNone/>
        <a:tabLst/>
        <a:defRPr lang="en-US" sz="4400" b="0" i="0" u="none" strike="noStrike" kern="1200" cap="none" spc="0" baseline="0">
          <a:solidFill>
            <a:schemeClr val="tx1"/>
          </a:solidFill>
          <a:uFillTx/>
          <a:latin typeface="Calibri Light"/>
        </a:defRPr>
      </a:lvl1pPr>
    </p:titleStyle>
    <p:bodyStyle>
      <a:lvl1pPr marL="228554" marR="0" lvl="0" indent="-228554" algn="l" defTabSz="914226" rtl="0" fontAlgn="auto" hangingPunct="1">
        <a:lnSpc>
          <a:spcPct val="90000"/>
        </a:lnSpc>
        <a:spcBef>
          <a:spcPts val="1000"/>
        </a:spcBef>
        <a:spcAft>
          <a:spcPts val="0"/>
        </a:spcAft>
        <a:buSzPct val="100000"/>
        <a:buFont typeface="Arial" pitchFamily="34"/>
        <a:buChar char="•"/>
        <a:tabLst/>
        <a:defRPr lang="en-US" sz="2800" b="0" i="0" u="none" strike="noStrike" kern="1200" cap="none" spc="0" baseline="0">
          <a:solidFill>
            <a:schemeClr val="tx1"/>
          </a:solidFill>
          <a:uFillTx/>
          <a:latin typeface="Calibri Light" panose="020F0302020204030204" pitchFamily="34" charset="0"/>
          <a:cs typeface="Calibri Light" panose="020F0302020204030204" pitchFamily="34" charset="0"/>
        </a:defRPr>
      </a:lvl1pPr>
      <a:lvl2pPr marL="685671" marR="0" lvl="1" indent="-228554" algn="l" defTabSz="914226" rtl="0" fontAlgn="auto" hangingPunct="1">
        <a:lnSpc>
          <a:spcPct val="90000"/>
        </a:lnSpc>
        <a:spcBef>
          <a:spcPts val="500"/>
        </a:spcBef>
        <a:spcAft>
          <a:spcPts val="0"/>
        </a:spcAft>
        <a:buSzPct val="100000"/>
        <a:buFont typeface="Arial" pitchFamily="34"/>
        <a:buChar char="•"/>
        <a:tabLst/>
        <a:defRPr lang="en-US" sz="2400" b="0" i="0" u="none" strike="noStrike" kern="1200" cap="none" spc="0" baseline="0">
          <a:solidFill>
            <a:schemeClr val="tx1"/>
          </a:solidFill>
          <a:uFillTx/>
          <a:latin typeface="Calibri Light" panose="020F0302020204030204" pitchFamily="34" charset="0"/>
          <a:cs typeface="Calibri Light" panose="020F0302020204030204" pitchFamily="34" charset="0"/>
        </a:defRPr>
      </a:lvl2pPr>
      <a:lvl3pPr marL="1142780" marR="0" lvl="2" indent="-228554" algn="l" defTabSz="914226" rtl="0" fontAlgn="auto" hangingPunct="1">
        <a:lnSpc>
          <a:spcPct val="90000"/>
        </a:lnSpc>
        <a:spcBef>
          <a:spcPts val="500"/>
        </a:spcBef>
        <a:spcAft>
          <a:spcPts val="0"/>
        </a:spcAft>
        <a:buSzPct val="100000"/>
        <a:buFont typeface="Arial" pitchFamily="34"/>
        <a:buChar char="•"/>
        <a:tabLst/>
        <a:defRPr lang="en-US" sz="2000" b="0" i="0" u="none" strike="noStrike" kern="1200" cap="none" spc="0" baseline="0">
          <a:solidFill>
            <a:schemeClr val="tx1"/>
          </a:solidFill>
          <a:uFillTx/>
          <a:latin typeface="Calibri Light" panose="020F0302020204030204" pitchFamily="34" charset="0"/>
          <a:cs typeface="Calibri Light" panose="020F0302020204030204" pitchFamily="34" charset="0"/>
        </a:defRPr>
      </a:lvl3pPr>
      <a:lvl4pPr marL="1599889" marR="0" lvl="3" indent="-228554" algn="l" defTabSz="914226"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chemeClr val="tx1"/>
          </a:solidFill>
          <a:uFillTx/>
          <a:latin typeface="Calibri Light" panose="020F0302020204030204" pitchFamily="34" charset="0"/>
          <a:cs typeface="Calibri Light" panose="020F0302020204030204" pitchFamily="34" charset="0"/>
        </a:defRPr>
      </a:lvl4pPr>
      <a:lvl5pPr marL="2057006" marR="0" lvl="4" indent="-228554" algn="l" defTabSz="914226"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chemeClr val="tx1"/>
          </a:solidFill>
          <a:uFillTx/>
          <a:latin typeface="Calibri Light" panose="020F0302020204030204" pitchFamily="34" charset="0"/>
          <a:cs typeface="Calibri Light" panose="020F0302020204030204" pitchFamily="34" charset="0"/>
        </a:defRPr>
      </a:lvl5pPr>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8" Type="http://schemas.openxmlformats.org/officeDocument/2006/relationships/image" Target="../media/image47.png"/><Relationship Id="rId13" Type="http://schemas.openxmlformats.org/officeDocument/2006/relationships/image" Target="../media/image52.png"/><Relationship Id="rId3" Type="http://schemas.openxmlformats.org/officeDocument/2006/relationships/image" Target="../media/image42.png"/><Relationship Id="rId7" Type="http://schemas.openxmlformats.org/officeDocument/2006/relationships/image" Target="../media/image46.jpg"/><Relationship Id="rId12" Type="http://schemas.openxmlformats.org/officeDocument/2006/relationships/image" Target="../media/image51.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45.JPG"/><Relationship Id="rId11" Type="http://schemas.openxmlformats.org/officeDocument/2006/relationships/image" Target="../media/image50.png"/><Relationship Id="rId5" Type="http://schemas.openxmlformats.org/officeDocument/2006/relationships/image" Target="../media/image44.png"/><Relationship Id="rId15" Type="http://schemas.openxmlformats.org/officeDocument/2006/relationships/image" Target="../media/image54.png"/><Relationship Id="rId10" Type="http://schemas.openxmlformats.org/officeDocument/2006/relationships/image" Target="../media/image49.png"/><Relationship Id="rId4" Type="http://schemas.openxmlformats.org/officeDocument/2006/relationships/image" Target="../media/image43.png"/><Relationship Id="rId9" Type="http://schemas.openxmlformats.org/officeDocument/2006/relationships/image" Target="../media/image48.png"/><Relationship Id="rId14" Type="http://schemas.openxmlformats.org/officeDocument/2006/relationships/image" Target="../media/image53.png"/></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microsoft.com/office/2007/relationships/hdphoto" Target="../media/hdphoto2.wdp"/></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11">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746628" y="1783959"/>
            <a:ext cx="4645250" cy="2889114"/>
          </a:xfrm>
        </p:spPr>
        <p:txBody>
          <a:bodyPr anchor="b">
            <a:normAutofit/>
          </a:bodyPr>
          <a:lstStyle/>
          <a:p>
            <a:pPr algn="l"/>
            <a:r>
              <a:rPr lang="en-GB" sz="5500" b="1">
                <a:solidFill>
                  <a:schemeClr val="bg1"/>
                </a:solidFill>
              </a:rPr>
              <a:t>Air Quality, Lora and Azure Functions</a:t>
            </a:r>
            <a:endParaRPr lang="en-GB" sz="5500">
              <a:solidFill>
                <a:schemeClr val="bg1"/>
              </a:solidFill>
            </a:endParaRPr>
          </a:p>
        </p:txBody>
      </p:sp>
      <p:sp>
        <p:nvSpPr>
          <p:cNvPr id="3" name="Subtitle 2"/>
          <p:cNvSpPr>
            <a:spLocks noGrp="1"/>
          </p:cNvSpPr>
          <p:nvPr>
            <p:ph type="subTitle" idx="1"/>
          </p:nvPr>
        </p:nvSpPr>
        <p:spPr>
          <a:xfrm>
            <a:off x="6746627" y="4750893"/>
            <a:ext cx="4645250" cy="1147863"/>
          </a:xfrm>
        </p:spPr>
        <p:txBody>
          <a:bodyPr anchor="t">
            <a:normAutofit/>
          </a:bodyPr>
          <a:lstStyle/>
          <a:p>
            <a:pPr algn="l"/>
            <a:r>
              <a:rPr lang="en-GB" sz="1900">
                <a:solidFill>
                  <a:schemeClr val="bg1"/>
                </a:solidFill>
              </a:rPr>
              <a:t>Making a useful connected device with Azure.</a:t>
            </a:r>
          </a:p>
          <a:p>
            <a:pPr algn="l"/>
            <a:r>
              <a:rPr lang="en-GB" sz="1900">
                <a:solidFill>
                  <a:schemeClr val="bg1"/>
                </a:solidFill>
              </a:rPr>
              <a:t>Rob Miles</a:t>
            </a:r>
          </a:p>
          <a:p>
            <a:pPr algn="l"/>
            <a:r>
              <a:rPr lang="en-GB" sz="1900">
                <a:solidFill>
                  <a:schemeClr val="bg1"/>
                </a:solidFill>
              </a:rPr>
              <a:t>www.robmiles.com</a:t>
            </a:r>
          </a:p>
        </p:txBody>
      </p:sp>
      <p:sp>
        <p:nvSpPr>
          <p:cNvPr id="11" name="Freeform: Shape 13">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5">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Graphic 6" descr="Cloud">
            <a:extLst>
              <a:ext uri="{FF2B5EF4-FFF2-40B4-BE49-F238E27FC236}">
                <a16:creationId xmlns:a16="http://schemas.microsoft.com/office/drawing/2014/main" id="{EBFADAA1-F697-4AD2-AD86-70DAE0B04DB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9382" y="720993"/>
            <a:ext cx="4047843" cy="4047843"/>
          </a:xfrm>
          <a:prstGeom prst="rect">
            <a:avLst/>
          </a:prstGeom>
        </p:spPr>
      </p:pic>
    </p:spTree>
    <p:extLst>
      <p:ext uri="{BB962C8B-B14F-4D97-AF65-F5344CB8AC3E}">
        <p14:creationId xmlns:p14="http://schemas.microsoft.com/office/powerpoint/2010/main" val="977354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20ADA-3B61-42F5-B459-49116037F463}"/>
              </a:ext>
            </a:extLst>
          </p:cNvPr>
          <p:cNvSpPr>
            <a:spLocks noGrp="1"/>
          </p:cNvSpPr>
          <p:nvPr>
            <p:ph type="title"/>
          </p:nvPr>
        </p:nvSpPr>
        <p:spPr/>
        <p:txBody>
          <a:bodyPr/>
          <a:lstStyle/>
          <a:p>
            <a:r>
              <a:rPr lang="en-GB" dirty="0"/>
              <a:t>Good and bad air quality</a:t>
            </a:r>
          </a:p>
        </p:txBody>
      </p:sp>
      <p:sp>
        <p:nvSpPr>
          <p:cNvPr id="3" name="Content Placeholder 2">
            <a:extLst>
              <a:ext uri="{FF2B5EF4-FFF2-40B4-BE49-F238E27FC236}">
                <a16:creationId xmlns:a16="http://schemas.microsoft.com/office/drawing/2014/main" id="{96D03D05-7174-4290-9A25-E603E3AB416D}"/>
              </a:ext>
            </a:extLst>
          </p:cNvPr>
          <p:cNvSpPr>
            <a:spLocks noGrp="1"/>
          </p:cNvSpPr>
          <p:nvPr>
            <p:ph idx="1"/>
          </p:nvPr>
        </p:nvSpPr>
        <p:spPr>
          <a:xfrm>
            <a:off x="838203" y="1825627"/>
            <a:ext cx="5379719" cy="4351336"/>
          </a:xfrm>
        </p:spPr>
        <p:txBody>
          <a:bodyPr/>
          <a:lstStyle/>
          <a:p>
            <a:r>
              <a:rPr lang="en-GB" dirty="0"/>
              <a:t>This table shows the mapping between air quality values and what they mean for us</a:t>
            </a:r>
          </a:p>
          <a:p>
            <a:r>
              <a:rPr lang="en-GB" dirty="0"/>
              <a:t>“Professional” sensors will also read the amount of Nitrogen Oxide and ozone </a:t>
            </a:r>
          </a:p>
          <a:p>
            <a:r>
              <a:rPr lang="en-GB" dirty="0"/>
              <a:t>These sensors are quite expensive and so we thought we’d start with particles</a:t>
            </a:r>
          </a:p>
        </p:txBody>
      </p:sp>
      <p:pic>
        <p:nvPicPr>
          <p:cNvPr id="4" name="Picture 3">
            <a:extLst>
              <a:ext uri="{FF2B5EF4-FFF2-40B4-BE49-F238E27FC236}">
                <a16:creationId xmlns:a16="http://schemas.microsoft.com/office/drawing/2014/main" id="{47994FD9-B4FA-40BE-AFC6-F70B66E835E7}"/>
              </a:ext>
            </a:extLst>
          </p:cNvPr>
          <p:cNvPicPr>
            <a:picLocks noChangeAspect="1"/>
          </p:cNvPicPr>
          <p:nvPr/>
        </p:nvPicPr>
        <p:blipFill>
          <a:blip r:embed="rId2"/>
          <a:stretch>
            <a:fillRect/>
          </a:stretch>
        </p:blipFill>
        <p:spPr>
          <a:xfrm>
            <a:off x="6217922" y="2279237"/>
            <a:ext cx="5021187" cy="2299526"/>
          </a:xfrm>
          <a:prstGeom prst="rect">
            <a:avLst/>
          </a:prstGeom>
        </p:spPr>
      </p:pic>
      <p:sp>
        <p:nvSpPr>
          <p:cNvPr id="5" name="Rectangle 4">
            <a:extLst>
              <a:ext uri="{FF2B5EF4-FFF2-40B4-BE49-F238E27FC236}">
                <a16:creationId xmlns:a16="http://schemas.microsoft.com/office/drawing/2014/main" id="{935357D8-D42D-4EDB-80B6-25477DE0181F}"/>
              </a:ext>
            </a:extLst>
          </p:cNvPr>
          <p:cNvSpPr/>
          <p:nvPr/>
        </p:nvSpPr>
        <p:spPr>
          <a:xfrm>
            <a:off x="7144512" y="2279237"/>
            <a:ext cx="890016" cy="2299526"/>
          </a:xfrm>
          <a:prstGeom prst="rect">
            <a:avLst/>
          </a:prstGeom>
          <a:solidFill>
            <a:schemeClr val="accent6">
              <a:alpha val="2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87127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E91D-8559-4795-956A-878FAF241F45}"/>
              </a:ext>
            </a:extLst>
          </p:cNvPr>
          <p:cNvSpPr>
            <a:spLocks noGrp="1"/>
          </p:cNvSpPr>
          <p:nvPr>
            <p:ph type="title"/>
          </p:nvPr>
        </p:nvSpPr>
        <p:spPr/>
        <p:txBody>
          <a:bodyPr/>
          <a:lstStyle/>
          <a:p>
            <a:r>
              <a:rPr lang="en-GB" dirty="0"/>
              <a:t>sensors.connectedhumber.org</a:t>
            </a:r>
          </a:p>
        </p:txBody>
      </p:sp>
      <p:sp>
        <p:nvSpPr>
          <p:cNvPr id="5" name="Content Placeholder 4">
            <a:extLst>
              <a:ext uri="{FF2B5EF4-FFF2-40B4-BE49-F238E27FC236}">
                <a16:creationId xmlns:a16="http://schemas.microsoft.com/office/drawing/2014/main" id="{D915A574-47FA-4FE5-8058-F7B8F723BB04}"/>
              </a:ext>
            </a:extLst>
          </p:cNvPr>
          <p:cNvSpPr>
            <a:spLocks noGrp="1"/>
          </p:cNvSpPr>
          <p:nvPr>
            <p:ph idx="1"/>
          </p:nvPr>
        </p:nvSpPr>
        <p:spPr/>
        <p:txBody>
          <a:bodyPr/>
          <a:lstStyle/>
          <a:p>
            <a:endParaRPr lang="en-GB"/>
          </a:p>
        </p:txBody>
      </p:sp>
      <p:pic>
        <p:nvPicPr>
          <p:cNvPr id="4" name="Picture 3">
            <a:extLst>
              <a:ext uri="{FF2B5EF4-FFF2-40B4-BE49-F238E27FC236}">
                <a16:creationId xmlns:a16="http://schemas.microsoft.com/office/drawing/2014/main" id="{44F74784-A7C0-4463-9FC5-D49D83BB6707}"/>
              </a:ext>
            </a:extLst>
          </p:cNvPr>
          <p:cNvPicPr>
            <a:picLocks noChangeAspect="1"/>
          </p:cNvPicPr>
          <p:nvPr/>
        </p:nvPicPr>
        <p:blipFill>
          <a:blip r:embed="rId2"/>
          <a:stretch>
            <a:fillRect/>
          </a:stretch>
        </p:blipFill>
        <p:spPr>
          <a:xfrm>
            <a:off x="1316736" y="1500472"/>
            <a:ext cx="9436608" cy="4774895"/>
          </a:xfrm>
          <a:prstGeom prst="rect">
            <a:avLst/>
          </a:prstGeom>
        </p:spPr>
      </p:pic>
      <p:pic>
        <p:nvPicPr>
          <p:cNvPr id="3" name="Picture 2">
            <a:extLst>
              <a:ext uri="{FF2B5EF4-FFF2-40B4-BE49-F238E27FC236}">
                <a16:creationId xmlns:a16="http://schemas.microsoft.com/office/drawing/2014/main" id="{F6DF5175-1D68-4B48-8897-A3E9587EF6CC}"/>
              </a:ext>
            </a:extLst>
          </p:cNvPr>
          <p:cNvPicPr>
            <a:picLocks noChangeAspect="1"/>
          </p:cNvPicPr>
          <p:nvPr/>
        </p:nvPicPr>
        <p:blipFill>
          <a:blip r:embed="rId3"/>
          <a:stretch>
            <a:fillRect/>
          </a:stretch>
        </p:blipFill>
        <p:spPr>
          <a:xfrm>
            <a:off x="3515326" y="1500472"/>
            <a:ext cx="5039428" cy="4725059"/>
          </a:xfrm>
          <a:prstGeom prst="rect">
            <a:avLst/>
          </a:prstGeom>
        </p:spPr>
      </p:pic>
    </p:spTree>
    <p:extLst>
      <p:ext uri="{BB962C8B-B14F-4D97-AF65-F5344CB8AC3E}">
        <p14:creationId xmlns:p14="http://schemas.microsoft.com/office/powerpoint/2010/main" val="1948685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D7CF3-B26B-4B2B-B1F5-04252F2B2EEF}"/>
              </a:ext>
            </a:extLst>
          </p:cNvPr>
          <p:cNvSpPr>
            <a:spLocks noGrp="1"/>
          </p:cNvSpPr>
          <p:nvPr>
            <p:ph type="title"/>
          </p:nvPr>
        </p:nvSpPr>
        <p:spPr/>
        <p:txBody>
          <a:bodyPr/>
          <a:lstStyle/>
          <a:p>
            <a:r>
              <a:rPr lang="en-GB" dirty="0"/>
              <a:t>Summary</a:t>
            </a:r>
          </a:p>
        </p:txBody>
      </p:sp>
      <p:sp>
        <p:nvSpPr>
          <p:cNvPr id="3" name="Content Placeholder 2">
            <a:extLst>
              <a:ext uri="{FF2B5EF4-FFF2-40B4-BE49-F238E27FC236}">
                <a16:creationId xmlns:a16="http://schemas.microsoft.com/office/drawing/2014/main" id="{91B55508-9E1D-41D9-9520-9BB534729AC4}"/>
              </a:ext>
            </a:extLst>
          </p:cNvPr>
          <p:cNvSpPr>
            <a:spLocks noGrp="1"/>
          </p:cNvSpPr>
          <p:nvPr>
            <p:ph idx="1"/>
          </p:nvPr>
        </p:nvSpPr>
        <p:spPr/>
        <p:txBody>
          <a:bodyPr/>
          <a:lstStyle/>
          <a:p>
            <a:r>
              <a:rPr lang="en-GB" dirty="0"/>
              <a:t>Building connected devices is easy and cheap</a:t>
            </a:r>
          </a:p>
          <a:p>
            <a:r>
              <a:rPr lang="en-GB" dirty="0"/>
              <a:t>The Azure IoT provides industrial strength support for MQTT connected devices</a:t>
            </a:r>
          </a:p>
          <a:p>
            <a:r>
              <a:rPr lang="en-GB" dirty="0"/>
              <a:t>You can use Azure Functions to bind to events generated by devices</a:t>
            </a:r>
          </a:p>
          <a:p>
            <a:r>
              <a:rPr lang="en-GB" dirty="0"/>
              <a:t>You can use Azure Table Storage to hold incoming data</a:t>
            </a:r>
          </a:p>
          <a:p>
            <a:r>
              <a:rPr lang="en-GB" dirty="0" err="1"/>
              <a:t>LoRa</a:t>
            </a:r>
            <a:r>
              <a:rPr lang="en-GB" dirty="0"/>
              <a:t>: low-power long-range networking moving small data packets</a:t>
            </a:r>
          </a:p>
          <a:p>
            <a:r>
              <a:rPr lang="en-GB" dirty="0" err="1"/>
              <a:t>LoRa</a:t>
            </a:r>
            <a:r>
              <a:rPr lang="en-GB" dirty="0"/>
              <a:t> gateways and apps can be attached to The Things Network</a:t>
            </a:r>
          </a:p>
          <a:p>
            <a:r>
              <a:rPr lang="en-GB" dirty="0"/>
              <a:t>You can use MQTT to Azure to receive </a:t>
            </a:r>
            <a:r>
              <a:rPr lang="en-GB" dirty="0" err="1"/>
              <a:t>LoRa</a:t>
            </a:r>
            <a:r>
              <a:rPr lang="en-GB" dirty="0"/>
              <a:t> data</a:t>
            </a:r>
          </a:p>
          <a:p>
            <a:endParaRPr lang="en-GB" dirty="0"/>
          </a:p>
          <a:p>
            <a:pPr marL="0" indent="0">
              <a:buNone/>
            </a:pPr>
            <a:r>
              <a:rPr lang="en-GB" dirty="0"/>
              <a:t>www.robmiles.com     connectedhumber.org</a:t>
            </a:r>
          </a:p>
        </p:txBody>
      </p:sp>
    </p:spTree>
    <p:extLst>
      <p:ext uri="{BB962C8B-B14F-4D97-AF65-F5344CB8AC3E}">
        <p14:creationId xmlns:p14="http://schemas.microsoft.com/office/powerpoint/2010/main" val="2453507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a:t>How can your system be broken by spider eggs?</a:t>
            </a:r>
          </a:p>
        </p:txBody>
      </p:sp>
      <p:sp>
        <p:nvSpPr>
          <p:cNvPr id="5" name="Text Placeholder 4"/>
          <p:cNvSpPr>
            <a:spLocks noGrp="1"/>
          </p:cNvSpPr>
          <p:nvPr>
            <p:ph type="body" idx="1"/>
          </p:nvPr>
        </p:nvSpPr>
        <p:spPr/>
        <p:txBody>
          <a:bodyPr/>
          <a:lstStyle/>
          <a:p>
            <a:endParaRPr lang="en-GB"/>
          </a:p>
        </p:txBody>
      </p:sp>
    </p:spTree>
    <p:extLst>
      <p:ext uri="{BB962C8B-B14F-4D97-AF65-F5344CB8AC3E}">
        <p14:creationId xmlns:p14="http://schemas.microsoft.com/office/powerpoint/2010/main" val="430250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8BA85-0D76-4B74-995E-7AAF334BB6EC}"/>
              </a:ext>
            </a:extLst>
          </p:cNvPr>
          <p:cNvSpPr>
            <a:spLocks noGrp="1"/>
          </p:cNvSpPr>
          <p:nvPr>
            <p:ph type="title"/>
          </p:nvPr>
        </p:nvSpPr>
        <p:spPr/>
        <p:txBody>
          <a:bodyPr/>
          <a:lstStyle/>
          <a:p>
            <a:r>
              <a:rPr lang="en-GB" dirty="0"/>
              <a:t>Data tells a story</a:t>
            </a:r>
          </a:p>
        </p:txBody>
      </p:sp>
      <p:sp>
        <p:nvSpPr>
          <p:cNvPr id="3" name="Content Placeholder 2">
            <a:extLst>
              <a:ext uri="{FF2B5EF4-FFF2-40B4-BE49-F238E27FC236}">
                <a16:creationId xmlns:a16="http://schemas.microsoft.com/office/drawing/2014/main" id="{DBC943E3-605F-4525-BB30-0DFCA02832C3}"/>
              </a:ext>
            </a:extLst>
          </p:cNvPr>
          <p:cNvSpPr>
            <a:spLocks noGrp="1"/>
          </p:cNvSpPr>
          <p:nvPr>
            <p:ph idx="1"/>
          </p:nvPr>
        </p:nvSpPr>
        <p:spPr>
          <a:xfrm>
            <a:off x="838201" y="5089585"/>
            <a:ext cx="10939730" cy="1087377"/>
          </a:xfrm>
        </p:spPr>
        <p:txBody>
          <a:bodyPr>
            <a:normAutofit/>
          </a:bodyPr>
          <a:lstStyle/>
          <a:p>
            <a:r>
              <a:rPr lang="en-GB" dirty="0"/>
              <a:t>We’ve found that once we get some readings we learn a little bit and then we have a lot more questions…</a:t>
            </a:r>
          </a:p>
          <a:p>
            <a:endParaRPr lang="en-GB" dirty="0"/>
          </a:p>
          <a:p>
            <a:pPr lvl="1"/>
            <a:endParaRPr lang="en-GB" dirty="0"/>
          </a:p>
        </p:txBody>
      </p:sp>
      <p:pic>
        <p:nvPicPr>
          <p:cNvPr id="5" name="Picture 4">
            <a:extLst>
              <a:ext uri="{FF2B5EF4-FFF2-40B4-BE49-F238E27FC236}">
                <a16:creationId xmlns:a16="http://schemas.microsoft.com/office/drawing/2014/main" id="{979D3605-DF1F-4004-ACA3-E79C1E6E6F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25074" y="1408921"/>
            <a:ext cx="6765984" cy="3330084"/>
          </a:xfrm>
          <a:prstGeom prst="rect">
            <a:avLst/>
          </a:prstGeom>
        </p:spPr>
      </p:pic>
    </p:spTree>
    <p:extLst>
      <p:ext uri="{BB962C8B-B14F-4D97-AF65-F5344CB8AC3E}">
        <p14:creationId xmlns:p14="http://schemas.microsoft.com/office/powerpoint/2010/main" val="254662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p:nvPr/>
        </p:nvPicPr>
        <p:blipFill>
          <a:blip r:embed="rId3"/>
          <a:stretch>
            <a:fillRect/>
          </a:stretch>
        </p:blipFill>
        <p:spPr>
          <a:xfrm>
            <a:off x="3708504" y="1487218"/>
            <a:ext cx="4777582" cy="1524583"/>
          </a:xfrm>
          <a:prstGeom prst="rect">
            <a:avLst/>
          </a:prstGeom>
        </p:spPr>
      </p:pic>
      <p:sp>
        <p:nvSpPr>
          <p:cNvPr id="4" name="Rectangle 3"/>
          <p:cNvSpPr/>
          <p:nvPr/>
        </p:nvSpPr>
        <p:spPr>
          <a:xfrm>
            <a:off x="0" y="0"/>
            <a:ext cx="12192000" cy="149469"/>
          </a:xfrm>
          <a:prstGeom prst="rect">
            <a:avLst/>
          </a:prstGeom>
          <a:solidFill>
            <a:srgbClr val="CC15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p:cNvSpPr/>
          <p:nvPr/>
        </p:nvSpPr>
        <p:spPr>
          <a:xfrm>
            <a:off x="0" y="6708531"/>
            <a:ext cx="12192000" cy="149469"/>
          </a:xfrm>
          <a:prstGeom prst="rect">
            <a:avLst/>
          </a:prstGeom>
          <a:solidFill>
            <a:srgbClr val="CC15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1" name="Picture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9539" y="3013144"/>
            <a:ext cx="4164137" cy="915211"/>
          </a:xfrm>
          <a:prstGeom prst="rect">
            <a:avLst/>
          </a:prstGeom>
        </p:spPr>
      </p:pic>
      <p:sp>
        <p:nvSpPr>
          <p:cNvPr id="7" name="Title 6">
            <a:extLst>
              <a:ext uri="{FF2B5EF4-FFF2-40B4-BE49-F238E27FC236}">
                <a16:creationId xmlns:a16="http://schemas.microsoft.com/office/drawing/2014/main" id="{9D30D040-EEC2-4A75-B6C3-F6424D9CE202}"/>
              </a:ext>
            </a:extLst>
          </p:cNvPr>
          <p:cNvSpPr>
            <a:spLocks noGrp="1"/>
          </p:cNvSpPr>
          <p:nvPr>
            <p:ph type="title"/>
          </p:nvPr>
        </p:nvSpPr>
        <p:spPr/>
        <p:txBody>
          <a:bodyPr/>
          <a:lstStyle/>
          <a:p>
            <a:endParaRPr lang="en-GB"/>
          </a:p>
        </p:txBody>
      </p:sp>
      <p:sp>
        <p:nvSpPr>
          <p:cNvPr id="20" name="Rectangle 19">
            <a:extLst>
              <a:ext uri="{FF2B5EF4-FFF2-40B4-BE49-F238E27FC236}">
                <a16:creationId xmlns:a16="http://schemas.microsoft.com/office/drawing/2014/main" id="{204FFB56-C0EF-4B00-8A70-B6C497DF5D92}"/>
              </a:ext>
            </a:extLst>
          </p:cNvPr>
          <p:cNvSpPr/>
          <p:nvPr/>
        </p:nvSpPr>
        <p:spPr>
          <a:xfrm>
            <a:off x="0" y="0"/>
            <a:ext cx="12192000" cy="1690688"/>
          </a:xfrm>
          <a:prstGeom prst="rect">
            <a:avLst/>
          </a:prstGeom>
          <a:solidFill>
            <a:srgbClr val="CC15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4" name="Picture 23">
            <a:extLst>
              <a:ext uri="{FF2B5EF4-FFF2-40B4-BE49-F238E27FC236}">
                <a16:creationId xmlns:a16="http://schemas.microsoft.com/office/drawing/2014/main" id="{114A1EAA-DDB3-4D06-8567-CBF3EBA52D0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617768" y="365125"/>
            <a:ext cx="2155132" cy="975882"/>
          </a:xfrm>
          <a:prstGeom prst="rect">
            <a:avLst/>
          </a:prstGeom>
        </p:spPr>
      </p:pic>
      <p:sp>
        <p:nvSpPr>
          <p:cNvPr id="26" name="Title 4">
            <a:extLst>
              <a:ext uri="{FF2B5EF4-FFF2-40B4-BE49-F238E27FC236}">
                <a16:creationId xmlns:a16="http://schemas.microsoft.com/office/drawing/2014/main" id="{1D5D0754-9E99-430B-B8A4-1705511B792E}"/>
              </a:ext>
            </a:extLst>
          </p:cNvPr>
          <p:cNvSpPr txBox="1">
            <a:spLocks/>
          </p:cNvSpPr>
          <p:nvPr/>
        </p:nvSpPr>
        <p:spPr>
          <a:xfrm>
            <a:off x="838200" y="19807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5400" b="1" dirty="0">
                <a:solidFill>
                  <a:schemeClr val="bg1"/>
                </a:solidFill>
                <a:latin typeface="+mn-lt"/>
              </a:rPr>
              <a:t>Sponsors</a:t>
            </a:r>
          </a:p>
        </p:txBody>
      </p:sp>
      <p:pic>
        <p:nvPicPr>
          <p:cNvPr id="15" name="Picture 14">
            <a:extLst>
              <a:ext uri="{FF2B5EF4-FFF2-40B4-BE49-F238E27FC236}">
                <a16:creationId xmlns:a16="http://schemas.microsoft.com/office/drawing/2014/main" id="{C116ADD3-C5F7-431B-A66D-64AE03C7FA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1613" y="4461211"/>
            <a:ext cx="2847743" cy="999825"/>
          </a:xfrm>
          <a:prstGeom prst="rect">
            <a:avLst/>
          </a:prstGeom>
        </p:spPr>
      </p:pic>
      <p:pic>
        <p:nvPicPr>
          <p:cNvPr id="18" name="Picture 17" descr="A picture containing clipart&#10;&#10;Description generated with very high confidence">
            <a:extLst>
              <a:ext uri="{FF2B5EF4-FFF2-40B4-BE49-F238E27FC236}">
                <a16:creationId xmlns:a16="http://schemas.microsoft.com/office/drawing/2014/main" id="{D3245E22-B5C8-46CF-BF30-A2CE6EED798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14814" y="3277151"/>
            <a:ext cx="3598411" cy="584742"/>
          </a:xfrm>
          <a:prstGeom prst="rect">
            <a:avLst/>
          </a:prstGeom>
        </p:spPr>
      </p:pic>
      <p:pic>
        <p:nvPicPr>
          <p:cNvPr id="37" name="Picture 36" descr="A close up of a logo&#10;&#10;Description generated with very high confidence">
            <a:extLst>
              <a:ext uri="{FF2B5EF4-FFF2-40B4-BE49-F238E27FC236}">
                <a16:creationId xmlns:a16="http://schemas.microsoft.com/office/drawing/2014/main" id="{97ABE8C5-FA0A-4D7B-93E5-6B591F7A994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93644" y="5829949"/>
            <a:ext cx="2614130" cy="627391"/>
          </a:xfrm>
          <a:prstGeom prst="rect">
            <a:avLst/>
          </a:prstGeom>
        </p:spPr>
      </p:pic>
      <p:pic>
        <p:nvPicPr>
          <p:cNvPr id="40" name="Picture 39">
            <a:extLst>
              <a:ext uri="{FF2B5EF4-FFF2-40B4-BE49-F238E27FC236}">
                <a16:creationId xmlns:a16="http://schemas.microsoft.com/office/drawing/2014/main" id="{81601074-DE60-4CB9-8028-C6CF3F0372B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129703" y="1772404"/>
            <a:ext cx="1786453" cy="1138039"/>
          </a:xfrm>
          <a:prstGeom prst="rect">
            <a:avLst/>
          </a:prstGeom>
        </p:spPr>
      </p:pic>
      <p:pic>
        <p:nvPicPr>
          <p:cNvPr id="3" name="Picture 2" descr="A picture containing table&#10;&#10;Description automatically generated">
            <a:extLst>
              <a:ext uri="{FF2B5EF4-FFF2-40B4-BE49-F238E27FC236}">
                <a16:creationId xmlns:a16="http://schemas.microsoft.com/office/drawing/2014/main" id="{4E7D6F91-CF83-4749-94E9-C143A32CAF6E}"/>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954650" y="4357820"/>
            <a:ext cx="3019787" cy="1003709"/>
          </a:xfrm>
          <a:prstGeom prst="rect">
            <a:avLst/>
          </a:prstGeom>
        </p:spPr>
      </p:pic>
      <p:pic>
        <p:nvPicPr>
          <p:cNvPr id="8" name="Picture 7" descr="A picture containing dark, large, light&#10;&#10;Description automatically generated">
            <a:extLst>
              <a:ext uri="{FF2B5EF4-FFF2-40B4-BE49-F238E27FC236}">
                <a16:creationId xmlns:a16="http://schemas.microsoft.com/office/drawing/2014/main" id="{645C49C9-7E83-4D8C-84D1-5E182AA8ABC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237360" y="5821939"/>
            <a:ext cx="3113622" cy="533762"/>
          </a:xfrm>
          <a:prstGeom prst="rect">
            <a:avLst/>
          </a:prstGeom>
        </p:spPr>
      </p:pic>
      <p:pic>
        <p:nvPicPr>
          <p:cNvPr id="10" name="Picture 9" descr="A picture containing stop, drawing&#10;&#10;Description automatically generated">
            <a:extLst>
              <a:ext uri="{FF2B5EF4-FFF2-40B4-BE49-F238E27FC236}">
                <a16:creationId xmlns:a16="http://schemas.microsoft.com/office/drawing/2014/main" id="{F6932375-3E37-46F4-80FE-5AD351E5368B}"/>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5604477" y="4332942"/>
            <a:ext cx="3523354" cy="1050006"/>
          </a:xfrm>
          <a:prstGeom prst="rect">
            <a:avLst/>
          </a:prstGeom>
        </p:spPr>
      </p:pic>
      <p:pic>
        <p:nvPicPr>
          <p:cNvPr id="14" name="Picture 13" descr="A picture containing drawing, clock&#10;&#10;Description automatically generated">
            <a:extLst>
              <a:ext uri="{FF2B5EF4-FFF2-40B4-BE49-F238E27FC236}">
                <a16:creationId xmlns:a16="http://schemas.microsoft.com/office/drawing/2014/main" id="{E160B2E4-B7EE-4D71-AD1D-D5F5C866350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382746" y="5922334"/>
            <a:ext cx="2572149" cy="491046"/>
          </a:xfrm>
          <a:prstGeom prst="rect">
            <a:avLst/>
          </a:prstGeom>
        </p:spPr>
      </p:pic>
      <p:pic>
        <p:nvPicPr>
          <p:cNvPr id="17" name="Picture 16" descr="A close up of a sign&#10;&#10;Description automatically generated">
            <a:extLst>
              <a:ext uri="{FF2B5EF4-FFF2-40B4-BE49-F238E27FC236}">
                <a16:creationId xmlns:a16="http://schemas.microsoft.com/office/drawing/2014/main" id="{A48A287C-0BE2-4F27-9770-09DF76015A56}"/>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3515451" y="4208025"/>
            <a:ext cx="1635752" cy="1305666"/>
          </a:xfrm>
          <a:prstGeom prst="rect">
            <a:avLst/>
          </a:prstGeom>
        </p:spPr>
      </p:pic>
      <p:pic>
        <p:nvPicPr>
          <p:cNvPr id="2" name="Picture 5" descr="A picture containing drawing&#10;&#10;Description generated with very high confidence">
            <a:extLst>
              <a:ext uri="{FF2B5EF4-FFF2-40B4-BE49-F238E27FC236}">
                <a16:creationId xmlns:a16="http://schemas.microsoft.com/office/drawing/2014/main" id="{2F9508A2-1F6B-402E-B2D6-18E82D20D73E}"/>
              </a:ext>
            </a:extLst>
          </p:cNvPr>
          <p:cNvPicPr>
            <a:picLocks noChangeAspect="1"/>
          </p:cNvPicPr>
          <p:nvPr/>
        </p:nvPicPr>
        <p:blipFill>
          <a:blip r:embed="rId15"/>
          <a:stretch>
            <a:fillRect/>
          </a:stretch>
        </p:blipFill>
        <p:spPr>
          <a:xfrm>
            <a:off x="619991" y="1717306"/>
            <a:ext cx="2743200" cy="1293254"/>
          </a:xfrm>
          <a:prstGeom prst="rect">
            <a:avLst/>
          </a:prstGeom>
        </p:spPr>
      </p:pic>
    </p:spTree>
    <p:extLst>
      <p:ext uri="{BB962C8B-B14F-4D97-AF65-F5344CB8AC3E}">
        <p14:creationId xmlns:p14="http://schemas.microsoft.com/office/powerpoint/2010/main" val="2566127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E1481-2592-408E-9E3F-9D3975C2C434}"/>
              </a:ext>
            </a:extLst>
          </p:cNvPr>
          <p:cNvSpPr>
            <a:spLocks noGrp="1"/>
          </p:cNvSpPr>
          <p:nvPr>
            <p:ph type="title"/>
          </p:nvPr>
        </p:nvSpPr>
        <p:spPr>
          <a:xfrm>
            <a:off x="838203" y="365129"/>
            <a:ext cx="10515600" cy="1325559"/>
          </a:xfrm>
        </p:spPr>
        <p:txBody>
          <a:bodyPr/>
          <a:lstStyle/>
          <a:p>
            <a:r>
              <a:rPr lang="en-GB" dirty="0"/>
              <a:t>Measuring air quality</a:t>
            </a:r>
          </a:p>
        </p:txBody>
      </p:sp>
      <p:sp>
        <p:nvSpPr>
          <p:cNvPr id="3" name="Content Placeholder 2">
            <a:extLst>
              <a:ext uri="{FF2B5EF4-FFF2-40B4-BE49-F238E27FC236}">
                <a16:creationId xmlns:a16="http://schemas.microsoft.com/office/drawing/2014/main" id="{14ED9263-C5FA-43D9-AA77-33B2D87D8CD0}"/>
              </a:ext>
            </a:extLst>
          </p:cNvPr>
          <p:cNvSpPr>
            <a:spLocks noGrp="1"/>
          </p:cNvSpPr>
          <p:nvPr>
            <p:ph idx="1"/>
          </p:nvPr>
        </p:nvSpPr>
        <p:spPr>
          <a:xfrm>
            <a:off x="838203" y="2466473"/>
            <a:ext cx="5519348" cy="3710489"/>
          </a:xfrm>
        </p:spPr>
        <p:txBody>
          <a:bodyPr/>
          <a:lstStyle/>
          <a:p>
            <a:r>
              <a:rPr lang="en-GB" dirty="0"/>
              <a:t>We decided to measure the density of smoke particles in the air</a:t>
            </a:r>
          </a:p>
          <a:p>
            <a:r>
              <a:rPr lang="en-GB" dirty="0"/>
              <a:t>These are produced by vehicles and also by burning fossil fuels</a:t>
            </a:r>
          </a:p>
          <a:p>
            <a:r>
              <a:rPr lang="en-GB" dirty="0"/>
              <a:t>The ones we are interested in have a radius of less than 2.5 microns</a:t>
            </a:r>
          </a:p>
          <a:p>
            <a:pPr lvl="1"/>
            <a:r>
              <a:rPr lang="en-GB" dirty="0"/>
              <a:t>A micron is a millionth of a metre</a:t>
            </a:r>
          </a:p>
        </p:txBody>
      </p:sp>
      <p:pic>
        <p:nvPicPr>
          <p:cNvPr id="4" name="Picture 3">
            <a:extLst>
              <a:ext uri="{FF2B5EF4-FFF2-40B4-BE49-F238E27FC236}">
                <a16:creationId xmlns:a16="http://schemas.microsoft.com/office/drawing/2014/main" id="{14C64372-DA13-451E-B4F0-0C6CBB243AAA}"/>
              </a:ext>
            </a:extLst>
          </p:cNvPr>
          <p:cNvPicPr>
            <a:picLocks noChangeAspect="1"/>
          </p:cNvPicPr>
          <p:nvPr/>
        </p:nvPicPr>
        <p:blipFill>
          <a:blip r:embed="rId2"/>
          <a:stretch>
            <a:fillRect/>
          </a:stretch>
        </p:blipFill>
        <p:spPr>
          <a:xfrm>
            <a:off x="6357551" y="2094138"/>
            <a:ext cx="4996246" cy="3597041"/>
          </a:xfrm>
          <a:prstGeom prst="rect">
            <a:avLst/>
          </a:prstGeom>
          <a:ln>
            <a:noFill/>
          </a:ln>
          <a:effectLst/>
        </p:spPr>
      </p:pic>
    </p:spTree>
    <p:extLst>
      <p:ext uri="{BB962C8B-B14F-4D97-AF65-F5344CB8AC3E}">
        <p14:creationId xmlns:p14="http://schemas.microsoft.com/office/powerpoint/2010/main" val="2799474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6C44D-DBE5-4B36-AE67-6572A38F1D58}"/>
              </a:ext>
            </a:extLst>
          </p:cNvPr>
          <p:cNvSpPr>
            <a:spLocks noGrp="1"/>
          </p:cNvSpPr>
          <p:nvPr>
            <p:ph type="title"/>
          </p:nvPr>
        </p:nvSpPr>
        <p:spPr/>
        <p:txBody>
          <a:bodyPr/>
          <a:lstStyle/>
          <a:p>
            <a:r>
              <a:rPr lang="en-GB" dirty="0"/>
              <a:t>Technology as an agent of change</a:t>
            </a:r>
          </a:p>
        </p:txBody>
      </p:sp>
      <p:sp>
        <p:nvSpPr>
          <p:cNvPr id="3" name="Content Placeholder 2">
            <a:extLst>
              <a:ext uri="{FF2B5EF4-FFF2-40B4-BE49-F238E27FC236}">
                <a16:creationId xmlns:a16="http://schemas.microsoft.com/office/drawing/2014/main" id="{0BA1D522-CD8F-4387-BEFC-F6F440B32E79}"/>
              </a:ext>
            </a:extLst>
          </p:cNvPr>
          <p:cNvSpPr>
            <a:spLocks noGrp="1"/>
          </p:cNvSpPr>
          <p:nvPr>
            <p:ph idx="1"/>
          </p:nvPr>
        </p:nvSpPr>
        <p:spPr/>
        <p:txBody>
          <a:bodyPr/>
          <a:lstStyle/>
          <a:p>
            <a:r>
              <a:rPr lang="en-GB" dirty="0"/>
              <a:t>I strongly believe that you can use technology to change the way that people behave, and to make things better</a:t>
            </a:r>
          </a:p>
          <a:p>
            <a:r>
              <a:rPr lang="en-GB" dirty="0"/>
              <a:t>If we can make people better informed of the consequences of their actions we might be able to change what they do</a:t>
            </a:r>
          </a:p>
          <a:p>
            <a:pPr lvl="1"/>
            <a:r>
              <a:rPr lang="en-GB" dirty="0"/>
              <a:t>Plastic bags and doggy poo are good examples of successes in this area</a:t>
            </a:r>
          </a:p>
          <a:p>
            <a:r>
              <a:rPr lang="en-GB" dirty="0"/>
              <a:t>For example, if we end up producing evidence that a large number of vehicles at the school gates produces peaks in air pollution, perhaps people might not use their cars to take their kids to school quite so much</a:t>
            </a:r>
          </a:p>
        </p:txBody>
      </p:sp>
    </p:spTree>
    <p:extLst>
      <p:ext uri="{BB962C8B-B14F-4D97-AF65-F5344CB8AC3E}">
        <p14:creationId xmlns:p14="http://schemas.microsoft.com/office/powerpoint/2010/main" val="3758336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01BE8-818A-4030-A6C2-8E6B4242416C}"/>
              </a:ext>
            </a:extLst>
          </p:cNvPr>
          <p:cNvSpPr>
            <a:spLocks noGrp="1"/>
          </p:cNvSpPr>
          <p:nvPr>
            <p:ph type="title"/>
          </p:nvPr>
        </p:nvSpPr>
        <p:spPr/>
        <p:txBody>
          <a:bodyPr/>
          <a:lstStyle/>
          <a:p>
            <a:r>
              <a:rPr lang="en-GB" dirty="0"/>
              <a:t>A General Note about projects</a:t>
            </a:r>
          </a:p>
        </p:txBody>
      </p:sp>
      <p:sp>
        <p:nvSpPr>
          <p:cNvPr id="3" name="Content Placeholder 2">
            <a:extLst>
              <a:ext uri="{FF2B5EF4-FFF2-40B4-BE49-F238E27FC236}">
                <a16:creationId xmlns:a16="http://schemas.microsoft.com/office/drawing/2014/main" id="{800D993C-4103-4F64-A3FA-203A4C27F321}"/>
              </a:ext>
            </a:extLst>
          </p:cNvPr>
          <p:cNvSpPr>
            <a:spLocks noGrp="1"/>
          </p:cNvSpPr>
          <p:nvPr>
            <p:ph idx="1"/>
          </p:nvPr>
        </p:nvSpPr>
        <p:spPr/>
        <p:txBody>
          <a:bodyPr/>
          <a:lstStyle/>
          <a:p>
            <a:r>
              <a:rPr lang="en-GB" dirty="0"/>
              <a:t>If you want to learn how to use a particular technology one of the best ways is to try and build something</a:t>
            </a:r>
          </a:p>
          <a:p>
            <a:r>
              <a:rPr lang="en-GB" dirty="0"/>
              <a:t>Just learning stuff by reading books and watching YouTube videos does not work – you need to get making things</a:t>
            </a:r>
          </a:p>
          <a:p>
            <a:r>
              <a:rPr lang="en-GB" dirty="0"/>
              <a:t>When you start building things you find out what the </a:t>
            </a:r>
            <a:r>
              <a:rPr lang="en-GB" b="1" dirty="0"/>
              <a:t>real</a:t>
            </a:r>
            <a:r>
              <a:rPr lang="en-GB" dirty="0"/>
              <a:t> problems are</a:t>
            </a:r>
          </a:p>
          <a:p>
            <a:r>
              <a:rPr lang="en-GB" dirty="0"/>
              <a:t>We thought that the hard part of our project would be making the sensors</a:t>
            </a:r>
          </a:p>
          <a:p>
            <a:r>
              <a:rPr lang="en-GB" dirty="0"/>
              <a:t>This turned out not to be the case, but more of that later……</a:t>
            </a:r>
          </a:p>
        </p:txBody>
      </p:sp>
    </p:spTree>
    <p:extLst>
      <p:ext uri="{BB962C8B-B14F-4D97-AF65-F5344CB8AC3E}">
        <p14:creationId xmlns:p14="http://schemas.microsoft.com/office/powerpoint/2010/main" val="3784462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p:cNvSpPr>
            <a:spLocks noGrp="1"/>
          </p:cNvSpPr>
          <p:nvPr>
            <p:ph type="title"/>
          </p:nvPr>
        </p:nvSpPr>
        <p:spPr>
          <a:xfrm>
            <a:off x="838199" y="4525347"/>
            <a:ext cx="6801321" cy="1737360"/>
          </a:xfrm>
        </p:spPr>
        <p:txBody>
          <a:bodyPr vert="horz" lIns="91440" tIns="45720" rIns="91440" bIns="45720" rtlCol="0" anchor="ctr">
            <a:normAutofit/>
          </a:bodyPr>
          <a:lstStyle/>
          <a:p>
            <a:pPr algn="r" defTabSz="914400">
              <a:spcBef>
                <a:spcPct val="0"/>
              </a:spcBef>
            </a:pPr>
            <a:r>
              <a:rPr lang="en-US" sz="6000" dirty="0">
                <a:latin typeface="+mj-lt"/>
                <a:ea typeface="+mj-ea"/>
                <a:cs typeface="+mj-cs"/>
              </a:rPr>
              <a:t>M</a:t>
            </a:r>
            <a:r>
              <a:rPr lang="en-US" sz="6000" kern="1200" dirty="0">
                <a:solidFill>
                  <a:schemeClr val="tx1"/>
                </a:solidFill>
                <a:latin typeface="+mj-lt"/>
                <a:ea typeface="+mj-ea"/>
                <a:cs typeface="+mj-cs"/>
              </a:rPr>
              <a:t>easuring Air Quality</a:t>
            </a:r>
          </a:p>
        </p:txBody>
      </p:sp>
      <p:sp>
        <p:nvSpPr>
          <p:cNvPr id="5" name="Text Placeholder 4"/>
          <p:cNvSpPr>
            <a:spLocks noGrp="1"/>
          </p:cNvSpPr>
          <p:nvPr>
            <p:ph type="body" idx="1"/>
          </p:nvPr>
        </p:nvSpPr>
        <p:spPr>
          <a:xfrm>
            <a:off x="7961258" y="4525347"/>
            <a:ext cx="3258675" cy="1737360"/>
          </a:xfrm>
        </p:spPr>
        <p:txBody>
          <a:bodyPr vert="horz" lIns="91440" tIns="45720" rIns="91440" bIns="45720" rtlCol="0" anchor="ctr">
            <a:normAutofit/>
          </a:bodyPr>
          <a:lstStyle/>
          <a:p>
            <a:pPr defTabSz="914400"/>
            <a:endParaRPr lang="en-US" sz="2400" kern="1200">
              <a:solidFill>
                <a:schemeClr val="tx1"/>
              </a:solidFill>
              <a:latin typeface="+mn-lt"/>
              <a:ea typeface="+mn-ea"/>
              <a:cs typeface="+mn-cs"/>
            </a:endParaRPr>
          </a:p>
        </p:txBody>
      </p:sp>
      <p:sp>
        <p:nvSpPr>
          <p:cNvPr id="12" name="Oval 11">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0" name="Straight Connector 19">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462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5E01E-32B6-4A0F-8E53-D37F204BE181}"/>
              </a:ext>
            </a:extLst>
          </p:cNvPr>
          <p:cNvSpPr>
            <a:spLocks noGrp="1"/>
          </p:cNvSpPr>
          <p:nvPr>
            <p:ph type="title"/>
          </p:nvPr>
        </p:nvSpPr>
        <p:spPr/>
        <p:txBody>
          <a:bodyPr/>
          <a:lstStyle/>
          <a:p>
            <a:r>
              <a:rPr lang="en-GB" dirty="0"/>
              <a:t>How a sensor works</a:t>
            </a:r>
          </a:p>
        </p:txBody>
      </p:sp>
      <p:sp>
        <p:nvSpPr>
          <p:cNvPr id="3" name="Content Placeholder 2">
            <a:extLst>
              <a:ext uri="{FF2B5EF4-FFF2-40B4-BE49-F238E27FC236}">
                <a16:creationId xmlns:a16="http://schemas.microsoft.com/office/drawing/2014/main" id="{B43B6F6E-CA6A-4E64-A622-184747CA2D3D}"/>
              </a:ext>
            </a:extLst>
          </p:cNvPr>
          <p:cNvSpPr>
            <a:spLocks noGrp="1"/>
          </p:cNvSpPr>
          <p:nvPr>
            <p:ph idx="1"/>
          </p:nvPr>
        </p:nvSpPr>
        <p:spPr>
          <a:xfrm>
            <a:off x="838203" y="1690689"/>
            <a:ext cx="5355333" cy="4486274"/>
          </a:xfrm>
        </p:spPr>
        <p:txBody>
          <a:bodyPr/>
          <a:lstStyle/>
          <a:p>
            <a:r>
              <a:rPr lang="en-GB" dirty="0"/>
              <a:t>The dust sensors work by shining a beam of light through the air and then detecting the light scattered by the particles in the air</a:t>
            </a:r>
          </a:p>
          <a:p>
            <a:r>
              <a:rPr lang="en-GB" dirty="0"/>
              <a:t>The air can be moved by a fan, or by using a heater that causes convection</a:t>
            </a:r>
          </a:p>
          <a:p>
            <a:r>
              <a:rPr lang="en-GB" dirty="0"/>
              <a:t>You can buy sensors that work like this for around 5 pounds</a:t>
            </a:r>
          </a:p>
        </p:txBody>
      </p:sp>
      <p:pic>
        <p:nvPicPr>
          <p:cNvPr id="5" name="Picture 4">
            <a:extLst>
              <a:ext uri="{FF2B5EF4-FFF2-40B4-BE49-F238E27FC236}">
                <a16:creationId xmlns:a16="http://schemas.microsoft.com/office/drawing/2014/main" id="{9A3BDEF7-A239-4B93-8F70-2405E5F49BB9}"/>
              </a:ext>
            </a:extLst>
          </p:cNvPr>
          <p:cNvPicPr>
            <a:picLocks noChangeAspect="1"/>
          </p:cNvPicPr>
          <p:nvPr/>
        </p:nvPicPr>
        <p:blipFill>
          <a:blip r:embed="rId2"/>
          <a:stretch>
            <a:fillRect/>
          </a:stretch>
        </p:blipFill>
        <p:spPr>
          <a:xfrm>
            <a:off x="6181725" y="1334452"/>
            <a:ext cx="6010275" cy="4676775"/>
          </a:xfrm>
          <a:prstGeom prst="rect">
            <a:avLst/>
          </a:prstGeom>
        </p:spPr>
      </p:pic>
    </p:spTree>
    <p:extLst>
      <p:ext uri="{BB962C8B-B14F-4D97-AF65-F5344CB8AC3E}">
        <p14:creationId xmlns:p14="http://schemas.microsoft.com/office/powerpoint/2010/main" val="3817020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4AA52-E8B3-4484-A29F-165866B01E1F}"/>
              </a:ext>
            </a:extLst>
          </p:cNvPr>
          <p:cNvSpPr>
            <a:spLocks noGrp="1"/>
          </p:cNvSpPr>
          <p:nvPr>
            <p:ph type="title"/>
          </p:nvPr>
        </p:nvSpPr>
        <p:spPr>
          <a:xfrm>
            <a:off x="838203" y="365129"/>
            <a:ext cx="10515600" cy="1325559"/>
          </a:xfrm>
        </p:spPr>
        <p:txBody>
          <a:bodyPr/>
          <a:lstStyle/>
          <a:p>
            <a:r>
              <a:rPr lang="en-GB" dirty="0"/>
              <a:t>The sensor we like</a:t>
            </a:r>
          </a:p>
        </p:txBody>
      </p:sp>
      <p:sp>
        <p:nvSpPr>
          <p:cNvPr id="3" name="Content Placeholder 2">
            <a:extLst>
              <a:ext uri="{FF2B5EF4-FFF2-40B4-BE49-F238E27FC236}">
                <a16:creationId xmlns:a16="http://schemas.microsoft.com/office/drawing/2014/main" id="{259837F2-FE8E-4601-A7BC-907660E763FF}"/>
              </a:ext>
            </a:extLst>
          </p:cNvPr>
          <p:cNvSpPr>
            <a:spLocks noGrp="1"/>
          </p:cNvSpPr>
          <p:nvPr>
            <p:ph idx="1"/>
          </p:nvPr>
        </p:nvSpPr>
        <p:spPr>
          <a:xfrm>
            <a:off x="838203" y="4425697"/>
            <a:ext cx="10341861" cy="1751266"/>
          </a:xfrm>
        </p:spPr>
        <p:txBody>
          <a:bodyPr/>
          <a:lstStyle/>
          <a:p>
            <a:r>
              <a:rPr lang="en-GB" dirty="0"/>
              <a:t>This is the Nova SDS011 sensor</a:t>
            </a:r>
          </a:p>
          <a:p>
            <a:r>
              <a:rPr lang="en-GB" dirty="0"/>
              <a:t>It has been used successfully on numerous air quality projects</a:t>
            </a:r>
          </a:p>
          <a:p>
            <a:r>
              <a:rPr lang="en-GB" dirty="0"/>
              <a:t>Has a pipe connection for the inlet and a fan that moves the air</a:t>
            </a:r>
          </a:p>
          <a:p>
            <a:r>
              <a:rPr lang="en-GB" dirty="0"/>
              <a:t>Can connect it to a PC or an embedded device</a:t>
            </a:r>
          </a:p>
        </p:txBody>
      </p:sp>
      <p:pic>
        <p:nvPicPr>
          <p:cNvPr id="5" name="Picture 4">
            <a:extLst>
              <a:ext uri="{FF2B5EF4-FFF2-40B4-BE49-F238E27FC236}">
                <a16:creationId xmlns:a16="http://schemas.microsoft.com/office/drawing/2014/main" id="{3A6ADD0C-7B45-4D12-8405-E689C5E6E097}"/>
              </a:ext>
            </a:extLst>
          </p:cNvPr>
          <p:cNvPicPr>
            <a:picLocks noChangeAspect="1"/>
          </p:cNvPicPr>
          <p:nvPr/>
        </p:nvPicPr>
        <p:blipFill>
          <a:blip r:embed="rId2"/>
          <a:stretch>
            <a:fillRect/>
          </a:stretch>
        </p:blipFill>
        <p:spPr>
          <a:xfrm>
            <a:off x="2535936" y="1476418"/>
            <a:ext cx="7379446" cy="2949279"/>
          </a:xfrm>
          <a:prstGeom prst="rect">
            <a:avLst/>
          </a:prstGeom>
        </p:spPr>
      </p:pic>
    </p:spTree>
    <p:extLst>
      <p:ext uri="{BB962C8B-B14F-4D97-AF65-F5344CB8AC3E}">
        <p14:creationId xmlns:p14="http://schemas.microsoft.com/office/powerpoint/2010/main" val="244091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B978C-8F7D-431C-BB2F-D9BC15822057}"/>
              </a:ext>
            </a:extLst>
          </p:cNvPr>
          <p:cNvSpPr>
            <a:spLocks noGrp="1"/>
          </p:cNvSpPr>
          <p:nvPr>
            <p:ph type="title"/>
          </p:nvPr>
        </p:nvSpPr>
        <p:spPr/>
        <p:txBody>
          <a:bodyPr/>
          <a:lstStyle/>
          <a:p>
            <a:r>
              <a:rPr lang="en-GB" dirty="0"/>
              <a:t>The meaning of the readings</a:t>
            </a:r>
          </a:p>
        </p:txBody>
      </p:sp>
      <p:sp>
        <p:nvSpPr>
          <p:cNvPr id="3" name="Content Placeholder 2">
            <a:extLst>
              <a:ext uri="{FF2B5EF4-FFF2-40B4-BE49-F238E27FC236}">
                <a16:creationId xmlns:a16="http://schemas.microsoft.com/office/drawing/2014/main" id="{BE1B257D-A681-4A68-A51F-245DA27179AE}"/>
              </a:ext>
            </a:extLst>
          </p:cNvPr>
          <p:cNvSpPr>
            <a:spLocks noGrp="1"/>
          </p:cNvSpPr>
          <p:nvPr>
            <p:ph idx="1"/>
          </p:nvPr>
        </p:nvSpPr>
        <p:spPr/>
        <p:txBody>
          <a:bodyPr/>
          <a:lstStyle/>
          <a:p>
            <a:r>
              <a:rPr lang="en-GB" dirty="0"/>
              <a:t>These sensors are quite cheap</a:t>
            </a:r>
          </a:p>
          <a:p>
            <a:pPr lvl="1"/>
            <a:r>
              <a:rPr lang="en-GB" dirty="0"/>
              <a:t>They are certainly not as accurate as the ones used by DEFRA</a:t>
            </a:r>
          </a:p>
          <a:p>
            <a:r>
              <a:rPr lang="en-GB" dirty="0"/>
              <a:t>They are also susceptible to environmental factors</a:t>
            </a:r>
          </a:p>
          <a:p>
            <a:pPr lvl="1"/>
            <a:r>
              <a:rPr lang="en-GB" dirty="0"/>
              <a:t>Increased humidity inflates their readings</a:t>
            </a:r>
          </a:p>
          <a:p>
            <a:pPr lvl="1"/>
            <a:r>
              <a:rPr lang="en-GB" dirty="0"/>
              <a:t>Hard to be absolutely sure what they are reading</a:t>
            </a:r>
          </a:p>
          <a:p>
            <a:r>
              <a:rPr lang="en-GB" dirty="0"/>
              <a:t>However, we think they can be useful in the context of establishing a base line and then detecting changes from this</a:t>
            </a:r>
          </a:p>
          <a:p>
            <a:r>
              <a:rPr lang="en-GB" dirty="0"/>
              <a:t>DEFRA has guidance on how they can be used:</a:t>
            </a:r>
          </a:p>
          <a:p>
            <a:pPr marL="0" indent="0">
              <a:buNone/>
            </a:pPr>
            <a:r>
              <a:rPr lang="en-GB" sz="1800" b="1" dirty="0">
                <a:latin typeface="Courier New" panose="02070309020205020404" pitchFamily="49" charset="0"/>
                <a:cs typeface="Courier New" panose="02070309020205020404" pitchFamily="49" charset="0"/>
              </a:rPr>
              <a:t>uk-air.defra.gov.uk/library/</a:t>
            </a:r>
            <a:r>
              <a:rPr lang="en-GB" sz="1800" b="1" dirty="0" err="1">
                <a:latin typeface="Courier New" panose="02070309020205020404" pitchFamily="49" charset="0"/>
                <a:cs typeface="Courier New" panose="02070309020205020404" pitchFamily="49" charset="0"/>
              </a:rPr>
              <a:t>aqeg</a:t>
            </a:r>
            <a:r>
              <a:rPr lang="en-GB" sz="1800" b="1" dirty="0">
                <a:latin typeface="Courier New" panose="02070309020205020404" pitchFamily="49" charset="0"/>
                <a:cs typeface="Courier New" panose="02070309020205020404" pitchFamily="49" charset="0"/>
              </a:rPr>
              <a:t>/pollution-sensors/how-could-I-</a:t>
            </a:r>
            <a:r>
              <a:rPr lang="en-GB" sz="1800" b="1" dirty="0" err="1">
                <a:latin typeface="Courier New" panose="02070309020205020404" pitchFamily="49" charset="0"/>
                <a:cs typeface="Courier New" panose="02070309020205020404" pitchFamily="49" charset="0"/>
              </a:rPr>
              <a:t>use.php</a:t>
            </a:r>
            <a:endParaRPr lang="en-GB" sz="18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758492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p:cNvSpPr>
            <a:spLocks noGrp="1"/>
          </p:cNvSpPr>
          <p:nvPr>
            <p:ph type="title"/>
          </p:nvPr>
        </p:nvSpPr>
        <p:spPr>
          <a:xfrm>
            <a:off x="838199" y="4525347"/>
            <a:ext cx="6801321" cy="1737360"/>
          </a:xfrm>
        </p:spPr>
        <p:txBody>
          <a:bodyPr vert="horz" lIns="91440" tIns="45720" rIns="91440" bIns="45720" rtlCol="0" anchor="ctr">
            <a:normAutofit/>
          </a:bodyPr>
          <a:lstStyle/>
          <a:p>
            <a:pPr algn="r" defTabSz="914400">
              <a:spcBef>
                <a:spcPct val="0"/>
              </a:spcBef>
            </a:pPr>
            <a:r>
              <a:rPr lang="en-US" sz="6000" kern="1200" dirty="0">
                <a:solidFill>
                  <a:schemeClr val="tx1"/>
                </a:solidFill>
                <a:latin typeface="+mj-lt"/>
                <a:ea typeface="+mj-ea"/>
                <a:cs typeface="+mj-cs"/>
              </a:rPr>
              <a:t>Building a device</a:t>
            </a:r>
          </a:p>
        </p:txBody>
      </p:sp>
      <p:sp>
        <p:nvSpPr>
          <p:cNvPr id="5" name="Text Placeholder 4"/>
          <p:cNvSpPr>
            <a:spLocks noGrp="1"/>
          </p:cNvSpPr>
          <p:nvPr>
            <p:ph type="body" idx="1"/>
          </p:nvPr>
        </p:nvSpPr>
        <p:spPr>
          <a:xfrm>
            <a:off x="7961258" y="4525347"/>
            <a:ext cx="3258675" cy="1737360"/>
          </a:xfrm>
        </p:spPr>
        <p:txBody>
          <a:bodyPr vert="horz" lIns="91440" tIns="45720" rIns="91440" bIns="45720" rtlCol="0" anchor="ctr">
            <a:normAutofit/>
          </a:bodyPr>
          <a:lstStyle/>
          <a:p>
            <a:pPr defTabSz="914400"/>
            <a:endParaRPr lang="en-US" sz="2400" kern="1200">
              <a:solidFill>
                <a:schemeClr val="tx1"/>
              </a:solidFill>
              <a:latin typeface="+mn-lt"/>
              <a:ea typeface="+mn-ea"/>
              <a:cs typeface="+mn-cs"/>
            </a:endParaRPr>
          </a:p>
        </p:txBody>
      </p:sp>
      <p:sp>
        <p:nvSpPr>
          <p:cNvPr id="12" name="Oval 11">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0" name="Straight Connector 19">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4994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338D0-AB0C-4011-A4AD-C92ED270E4C1}"/>
              </a:ext>
            </a:extLst>
          </p:cNvPr>
          <p:cNvSpPr>
            <a:spLocks noGrp="1"/>
          </p:cNvSpPr>
          <p:nvPr>
            <p:ph type="title"/>
          </p:nvPr>
        </p:nvSpPr>
        <p:spPr/>
        <p:txBody>
          <a:bodyPr/>
          <a:lstStyle/>
          <a:p>
            <a:r>
              <a:rPr lang="en-GB" dirty="0"/>
              <a:t>Building a sensor node device</a:t>
            </a:r>
          </a:p>
        </p:txBody>
      </p:sp>
      <p:sp>
        <p:nvSpPr>
          <p:cNvPr id="3" name="Content Placeholder 2">
            <a:extLst>
              <a:ext uri="{FF2B5EF4-FFF2-40B4-BE49-F238E27FC236}">
                <a16:creationId xmlns:a16="http://schemas.microsoft.com/office/drawing/2014/main" id="{D43F50DB-6DB3-4512-BA92-FCA8278694C9}"/>
              </a:ext>
            </a:extLst>
          </p:cNvPr>
          <p:cNvSpPr>
            <a:spLocks noGrp="1"/>
          </p:cNvSpPr>
          <p:nvPr>
            <p:ph idx="1"/>
          </p:nvPr>
        </p:nvSpPr>
        <p:spPr/>
        <p:txBody>
          <a:bodyPr/>
          <a:lstStyle/>
          <a:p>
            <a:r>
              <a:rPr lang="en-GB" dirty="0"/>
              <a:t>A sensor node needs a micro-controller to get data from the sensor and send it into the server backend</a:t>
            </a:r>
          </a:p>
          <a:p>
            <a:r>
              <a:rPr lang="en-GB" dirty="0"/>
              <a:t>It could do other things too, for example drive a display</a:t>
            </a:r>
          </a:p>
          <a:p>
            <a:r>
              <a:rPr lang="en-GB" dirty="0"/>
              <a:t>Hardware for embedded devices is incredibly cheap</a:t>
            </a:r>
          </a:p>
          <a:p>
            <a:r>
              <a:rPr lang="en-GB" dirty="0"/>
              <a:t>They are rather powerful </a:t>
            </a:r>
          </a:p>
          <a:p>
            <a:r>
              <a:rPr lang="en-GB" dirty="0"/>
              <a:t>They can be programmed using Arduino platform</a:t>
            </a:r>
          </a:p>
          <a:p>
            <a:pPr lvl="1"/>
            <a:r>
              <a:rPr lang="en-GB" dirty="0"/>
              <a:t>This provides a whole set of libraries and a development environment for embedded devices </a:t>
            </a:r>
          </a:p>
        </p:txBody>
      </p:sp>
    </p:spTree>
    <p:extLst>
      <p:ext uri="{BB962C8B-B14F-4D97-AF65-F5344CB8AC3E}">
        <p14:creationId xmlns:p14="http://schemas.microsoft.com/office/powerpoint/2010/main" val="1852304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73CC4-951F-4CA2-959D-8DC1EB0522C3}"/>
              </a:ext>
            </a:extLst>
          </p:cNvPr>
          <p:cNvSpPr>
            <a:spLocks noGrp="1"/>
          </p:cNvSpPr>
          <p:nvPr>
            <p:ph type="title"/>
          </p:nvPr>
        </p:nvSpPr>
        <p:spPr/>
        <p:txBody>
          <a:bodyPr>
            <a:normAutofit/>
          </a:bodyPr>
          <a:lstStyle/>
          <a:p>
            <a:r>
              <a:rPr lang="en-GB" dirty="0">
                <a:solidFill>
                  <a:schemeClr val="accent1"/>
                </a:solidFill>
              </a:rPr>
              <a:t>Overview</a:t>
            </a:r>
          </a:p>
        </p:txBody>
      </p:sp>
      <p:sp>
        <p:nvSpPr>
          <p:cNvPr id="3" name="Content Placeholder 2">
            <a:extLst>
              <a:ext uri="{FF2B5EF4-FFF2-40B4-BE49-F238E27FC236}">
                <a16:creationId xmlns:a16="http://schemas.microsoft.com/office/drawing/2014/main" id="{82A262D6-4C63-40A1-AFED-632B149D29F8}"/>
              </a:ext>
            </a:extLst>
          </p:cNvPr>
          <p:cNvSpPr>
            <a:spLocks noGrp="1"/>
          </p:cNvSpPr>
          <p:nvPr>
            <p:ph idx="1"/>
          </p:nvPr>
        </p:nvSpPr>
        <p:spPr/>
        <p:txBody>
          <a:bodyPr anchor="ctr">
            <a:normAutofit/>
          </a:bodyPr>
          <a:lstStyle/>
          <a:p>
            <a:r>
              <a:rPr lang="en-GB" sz="2400" dirty="0"/>
              <a:t>About Rob</a:t>
            </a:r>
          </a:p>
          <a:p>
            <a:r>
              <a:rPr lang="en-GB" sz="2400" dirty="0"/>
              <a:t>Why make an air quality sensor?</a:t>
            </a:r>
          </a:p>
          <a:p>
            <a:r>
              <a:rPr lang="en-GB" sz="2400" dirty="0"/>
              <a:t>Measuring air quality?</a:t>
            </a:r>
          </a:p>
          <a:p>
            <a:r>
              <a:rPr lang="en-GB" sz="2400" dirty="0"/>
              <a:t>Building a device</a:t>
            </a:r>
          </a:p>
          <a:p>
            <a:r>
              <a:rPr lang="en-GB" sz="2400" dirty="0"/>
              <a:t>Connecting a device using MQTT</a:t>
            </a:r>
          </a:p>
          <a:p>
            <a:r>
              <a:rPr lang="en-GB" sz="2400" dirty="0"/>
              <a:t>The Azure IoT Hub and MQTT</a:t>
            </a:r>
          </a:p>
          <a:p>
            <a:r>
              <a:rPr lang="en-GB" sz="2400" dirty="0"/>
              <a:t>Using Azure Functions with MQTT</a:t>
            </a:r>
          </a:p>
          <a:p>
            <a:r>
              <a:rPr lang="en-GB" sz="2400" dirty="0" err="1"/>
              <a:t>LoRa</a:t>
            </a:r>
            <a:r>
              <a:rPr lang="en-GB" sz="2400" dirty="0"/>
              <a:t> and Azure</a:t>
            </a:r>
          </a:p>
          <a:p>
            <a:endParaRPr lang="en-GB" sz="2400" dirty="0"/>
          </a:p>
          <a:p>
            <a:endParaRPr lang="en-GB" sz="2400" dirty="0"/>
          </a:p>
        </p:txBody>
      </p:sp>
    </p:spTree>
    <p:extLst>
      <p:ext uri="{BB962C8B-B14F-4D97-AF65-F5344CB8AC3E}">
        <p14:creationId xmlns:p14="http://schemas.microsoft.com/office/powerpoint/2010/main" val="1443832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esp8266 is an awesome chip….</a:t>
            </a:r>
          </a:p>
        </p:txBody>
      </p:sp>
      <p:sp>
        <p:nvSpPr>
          <p:cNvPr id="3" name="Text Placeholder 2"/>
          <p:cNvSpPr>
            <a:spLocks noGrp="1"/>
          </p:cNvSpPr>
          <p:nvPr>
            <p:ph idx="1"/>
          </p:nvPr>
        </p:nvSpPr>
        <p:spPr>
          <a:xfrm>
            <a:off x="838203" y="1353312"/>
            <a:ext cx="10515600" cy="4823651"/>
          </a:xfrm>
        </p:spPr>
        <p:txBody>
          <a:bodyPr/>
          <a:lstStyle/>
          <a:p>
            <a:r>
              <a:rPr lang="en-GB" dirty="0"/>
              <a:t>Lots of </a:t>
            </a:r>
            <a:r>
              <a:rPr lang="en-GB" dirty="0" err="1"/>
              <a:t>WiFi</a:t>
            </a:r>
            <a:r>
              <a:rPr lang="en-GB" dirty="0"/>
              <a:t> options</a:t>
            </a:r>
          </a:p>
          <a:p>
            <a:pPr lvl="1"/>
            <a:r>
              <a:rPr lang="en-GB" dirty="0" err="1"/>
              <a:t>WiFi</a:t>
            </a:r>
            <a:r>
              <a:rPr lang="en-GB" dirty="0"/>
              <a:t> client over a serial port </a:t>
            </a:r>
          </a:p>
          <a:p>
            <a:pPr lvl="1"/>
            <a:r>
              <a:rPr lang="en-GB" dirty="0"/>
              <a:t>Fully programmable in C++ just like the Arduino</a:t>
            </a:r>
          </a:p>
          <a:p>
            <a:pPr lvl="1"/>
            <a:r>
              <a:rPr lang="en-GB" dirty="0" err="1"/>
              <a:t>WiFi</a:t>
            </a:r>
            <a:r>
              <a:rPr lang="en-GB" dirty="0"/>
              <a:t> access point and web server</a:t>
            </a:r>
          </a:p>
          <a:p>
            <a:pPr lvl="1"/>
            <a:r>
              <a:rPr lang="en-GB" dirty="0"/>
              <a:t>Support for UDP, TCP, secure sockets and </a:t>
            </a:r>
            <a:r>
              <a:rPr lang="en-GB" dirty="0" err="1"/>
              <a:t>mDNS</a:t>
            </a:r>
            <a:endParaRPr lang="en-GB" dirty="0"/>
          </a:p>
          <a:p>
            <a:pPr lvl="1"/>
            <a:r>
              <a:rPr lang="en-GB" dirty="0"/>
              <a:t>Very easy to use with many examples</a:t>
            </a:r>
          </a:p>
          <a:p>
            <a:r>
              <a:rPr lang="en-GB" dirty="0"/>
              <a:t>Making a connected client device</a:t>
            </a:r>
          </a:p>
          <a:p>
            <a:pPr lvl="1"/>
            <a:r>
              <a:rPr lang="en-GB" dirty="0"/>
              <a:t>Lots of ways to do this</a:t>
            </a:r>
          </a:p>
          <a:p>
            <a:pPr lvl="1"/>
            <a:r>
              <a:rPr lang="en-GB" dirty="0"/>
              <a:t>We’re going to use MQTT but you can use it as a web server, or even a </a:t>
            </a:r>
            <a:r>
              <a:rPr lang="en-GB" dirty="0" err="1"/>
              <a:t>WiFi</a:t>
            </a:r>
            <a:r>
              <a:rPr lang="en-GB" dirty="0"/>
              <a:t> access point (or both)</a:t>
            </a:r>
          </a:p>
          <a:p>
            <a:r>
              <a:rPr lang="en-GB" dirty="0"/>
              <a:t>I use the </a:t>
            </a:r>
            <a:r>
              <a:rPr lang="en-GB" dirty="0" err="1"/>
              <a:t>Wemos</a:t>
            </a:r>
            <a:r>
              <a:rPr lang="en-GB" dirty="0"/>
              <a:t> platform – around two pounds fifty a pop…</a:t>
            </a:r>
          </a:p>
        </p:txBody>
      </p:sp>
      <p:pic>
        <p:nvPicPr>
          <p:cNvPr id="6" name="Picture 5"/>
          <p:cNvPicPr>
            <a:picLocks noChangeAspect="1"/>
          </p:cNvPicPr>
          <p:nvPr/>
        </p:nvPicPr>
        <p:blipFill>
          <a:blip r:embed="rId2"/>
          <a:stretch>
            <a:fillRect/>
          </a:stretch>
        </p:blipFill>
        <p:spPr>
          <a:xfrm>
            <a:off x="7844227" y="2048255"/>
            <a:ext cx="3293500" cy="1829722"/>
          </a:xfrm>
          <a:prstGeom prst="rect">
            <a:avLst/>
          </a:prstGeom>
        </p:spPr>
      </p:pic>
    </p:spTree>
    <p:extLst>
      <p:ext uri="{BB962C8B-B14F-4D97-AF65-F5344CB8AC3E}">
        <p14:creationId xmlns:p14="http://schemas.microsoft.com/office/powerpoint/2010/main" val="244318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3324D9C-51F5-4FD8-BB41-730C5AE8F6A2}"/>
              </a:ext>
            </a:extLst>
          </p:cNvPr>
          <p:cNvPicPr>
            <a:picLocks noChangeAspect="1"/>
          </p:cNvPicPr>
          <p:nvPr/>
        </p:nvPicPr>
        <p:blipFill>
          <a:blip r:embed="rId2"/>
          <a:stretch>
            <a:fillRect/>
          </a:stretch>
        </p:blipFill>
        <p:spPr>
          <a:xfrm>
            <a:off x="6453282" y="1113585"/>
            <a:ext cx="3710029" cy="3130572"/>
          </a:xfrm>
          <a:prstGeom prst="rect">
            <a:avLst/>
          </a:prstGeom>
        </p:spPr>
      </p:pic>
      <p:sp>
        <p:nvSpPr>
          <p:cNvPr id="2" name="Title 1"/>
          <p:cNvSpPr>
            <a:spLocks noGrp="1"/>
          </p:cNvSpPr>
          <p:nvPr>
            <p:ph type="title"/>
          </p:nvPr>
        </p:nvSpPr>
        <p:spPr/>
        <p:txBody>
          <a:bodyPr/>
          <a:lstStyle/>
          <a:p>
            <a:r>
              <a:rPr lang="en-GB" dirty="0"/>
              <a:t>The ESP32 is even </a:t>
            </a:r>
            <a:r>
              <a:rPr lang="en-GB" dirty="0" err="1"/>
              <a:t>awesomer</a:t>
            </a:r>
            <a:r>
              <a:rPr lang="en-GB" dirty="0"/>
              <a:t>….</a:t>
            </a:r>
          </a:p>
        </p:txBody>
      </p:sp>
      <p:sp>
        <p:nvSpPr>
          <p:cNvPr id="3" name="Text Placeholder 2"/>
          <p:cNvSpPr>
            <a:spLocks noGrp="1"/>
          </p:cNvSpPr>
          <p:nvPr>
            <p:ph idx="1"/>
          </p:nvPr>
        </p:nvSpPr>
        <p:spPr>
          <a:xfrm>
            <a:off x="838203" y="1353312"/>
            <a:ext cx="10515600" cy="4823651"/>
          </a:xfrm>
        </p:spPr>
        <p:txBody>
          <a:bodyPr/>
          <a:lstStyle/>
          <a:p>
            <a:r>
              <a:rPr lang="en-GB" dirty="0"/>
              <a:t>Very powerful processor:</a:t>
            </a:r>
          </a:p>
          <a:p>
            <a:pPr lvl="1"/>
            <a:r>
              <a:rPr lang="en-GB" dirty="0"/>
              <a:t>Dual core, 16M of RAM, 240MHz clock</a:t>
            </a:r>
          </a:p>
          <a:p>
            <a:pPr lvl="1"/>
            <a:r>
              <a:rPr lang="en-GB" dirty="0"/>
              <a:t>Program in C++ or Python</a:t>
            </a:r>
          </a:p>
          <a:p>
            <a:pPr lvl="1"/>
            <a:r>
              <a:rPr lang="en-GB" dirty="0"/>
              <a:t>Three serial ports</a:t>
            </a:r>
          </a:p>
          <a:p>
            <a:pPr lvl="1"/>
            <a:r>
              <a:rPr lang="en-GB" dirty="0"/>
              <a:t>Oodles of I/O</a:t>
            </a:r>
          </a:p>
          <a:p>
            <a:r>
              <a:rPr lang="en-GB" dirty="0" err="1"/>
              <a:t>WiFi</a:t>
            </a:r>
            <a:r>
              <a:rPr lang="en-GB" dirty="0"/>
              <a:t> and Bluetooth BLE</a:t>
            </a:r>
          </a:p>
          <a:p>
            <a:r>
              <a:rPr lang="en-GB" dirty="0"/>
              <a:t>Lots of </a:t>
            </a:r>
            <a:r>
              <a:rPr lang="en-GB" dirty="0" err="1"/>
              <a:t>WiFi</a:t>
            </a:r>
            <a:r>
              <a:rPr lang="en-GB" dirty="0"/>
              <a:t> options</a:t>
            </a:r>
          </a:p>
          <a:p>
            <a:pPr lvl="1"/>
            <a:r>
              <a:rPr lang="en-GB" dirty="0" err="1"/>
              <a:t>WiFi</a:t>
            </a:r>
            <a:r>
              <a:rPr lang="en-GB" dirty="0"/>
              <a:t> client over a serial port </a:t>
            </a:r>
          </a:p>
          <a:p>
            <a:pPr lvl="1"/>
            <a:r>
              <a:rPr lang="en-GB" dirty="0" err="1"/>
              <a:t>WiFi</a:t>
            </a:r>
            <a:r>
              <a:rPr lang="en-GB" dirty="0"/>
              <a:t> access point and web server</a:t>
            </a:r>
          </a:p>
          <a:p>
            <a:pPr lvl="1"/>
            <a:r>
              <a:rPr lang="en-GB" dirty="0"/>
              <a:t>Support for UDP, TCP, secure sockets and </a:t>
            </a:r>
            <a:r>
              <a:rPr lang="en-GB" dirty="0" err="1"/>
              <a:t>mDNS</a:t>
            </a:r>
            <a:endParaRPr lang="en-GB" dirty="0"/>
          </a:p>
          <a:p>
            <a:r>
              <a:rPr lang="en-GB" dirty="0"/>
              <a:t>This is the DOIT ESP32 Devkit, which costs around a fiver</a:t>
            </a:r>
          </a:p>
        </p:txBody>
      </p:sp>
    </p:spTree>
    <p:extLst>
      <p:ext uri="{BB962C8B-B14F-4D97-AF65-F5344CB8AC3E}">
        <p14:creationId xmlns:p14="http://schemas.microsoft.com/office/powerpoint/2010/main" val="1564015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0826542-1EA4-4486-B4F9-AB033F37F84B}"/>
              </a:ext>
            </a:extLst>
          </p:cNvPr>
          <p:cNvPicPr>
            <a:picLocks noChangeAspect="1"/>
          </p:cNvPicPr>
          <p:nvPr/>
        </p:nvPicPr>
        <p:blipFill>
          <a:blip r:embed="rId3"/>
          <a:stretch>
            <a:fillRect/>
          </a:stretch>
        </p:blipFill>
        <p:spPr>
          <a:xfrm>
            <a:off x="5827776" y="1320516"/>
            <a:ext cx="5587841" cy="3147250"/>
          </a:xfrm>
          <a:prstGeom prst="rect">
            <a:avLst/>
          </a:prstGeom>
        </p:spPr>
      </p:pic>
      <p:sp>
        <p:nvSpPr>
          <p:cNvPr id="2" name="Title 1">
            <a:extLst>
              <a:ext uri="{FF2B5EF4-FFF2-40B4-BE49-F238E27FC236}">
                <a16:creationId xmlns:a16="http://schemas.microsoft.com/office/drawing/2014/main" id="{FB115DE1-B911-4CDB-A698-90280609AEA5}"/>
              </a:ext>
            </a:extLst>
          </p:cNvPr>
          <p:cNvSpPr>
            <a:spLocks noGrp="1"/>
          </p:cNvSpPr>
          <p:nvPr>
            <p:ph type="title"/>
          </p:nvPr>
        </p:nvSpPr>
        <p:spPr/>
        <p:txBody>
          <a:bodyPr/>
          <a:lstStyle/>
          <a:p>
            <a:r>
              <a:rPr lang="en-GB" dirty="0"/>
              <a:t>Heltec Platform</a:t>
            </a:r>
          </a:p>
        </p:txBody>
      </p:sp>
      <p:sp>
        <p:nvSpPr>
          <p:cNvPr id="3" name="Content Placeholder 2">
            <a:extLst>
              <a:ext uri="{FF2B5EF4-FFF2-40B4-BE49-F238E27FC236}">
                <a16:creationId xmlns:a16="http://schemas.microsoft.com/office/drawing/2014/main" id="{BEC7D8A7-B6C4-4639-8F60-D6DF064FCF5D}"/>
              </a:ext>
            </a:extLst>
          </p:cNvPr>
          <p:cNvSpPr>
            <a:spLocks noGrp="1"/>
          </p:cNvSpPr>
          <p:nvPr>
            <p:ph idx="1"/>
          </p:nvPr>
        </p:nvSpPr>
        <p:spPr>
          <a:xfrm>
            <a:off x="838203" y="1450848"/>
            <a:ext cx="4989573" cy="3147250"/>
          </a:xfrm>
        </p:spPr>
        <p:txBody>
          <a:bodyPr/>
          <a:lstStyle/>
          <a:p>
            <a:r>
              <a:rPr lang="en-GB" dirty="0"/>
              <a:t>We really like the Heltec device</a:t>
            </a:r>
          </a:p>
          <a:p>
            <a:r>
              <a:rPr lang="en-GB" dirty="0"/>
              <a:t>The Heltec version costs a bit more (15 pounds) but includes an OLED screen and a </a:t>
            </a:r>
            <a:r>
              <a:rPr lang="en-GB" dirty="0" err="1"/>
              <a:t>LoRa</a:t>
            </a:r>
            <a:r>
              <a:rPr lang="en-GB" dirty="0"/>
              <a:t> (Low powered Radio) device of which more later</a:t>
            </a:r>
          </a:p>
          <a:p>
            <a:pPr marL="0" indent="0">
              <a:buNone/>
            </a:pPr>
            <a:endParaRPr lang="en-GB" dirty="0"/>
          </a:p>
          <a:p>
            <a:endParaRPr lang="en-GB" dirty="0"/>
          </a:p>
        </p:txBody>
      </p:sp>
      <p:sp>
        <p:nvSpPr>
          <p:cNvPr id="5" name="Content Placeholder 2">
            <a:extLst>
              <a:ext uri="{FF2B5EF4-FFF2-40B4-BE49-F238E27FC236}">
                <a16:creationId xmlns:a16="http://schemas.microsoft.com/office/drawing/2014/main" id="{E7886BA4-F523-4EF0-AC8C-0714BC99EA50}"/>
              </a:ext>
            </a:extLst>
          </p:cNvPr>
          <p:cNvSpPr txBox="1">
            <a:spLocks/>
          </p:cNvSpPr>
          <p:nvPr/>
        </p:nvSpPr>
        <p:spPr>
          <a:xfrm>
            <a:off x="838198" y="5003803"/>
            <a:ext cx="10515600" cy="1325560"/>
          </a:xfrm>
          <a:prstGeom prst="rect">
            <a:avLst/>
          </a:prstGeom>
          <a:noFill/>
          <a:ln>
            <a:noFill/>
          </a:ln>
        </p:spPr>
        <p:txBody>
          <a:bodyPr vert="horz" wrap="square" lIns="91440" tIns="45720" rIns="91440" bIns="45720" anchor="t" anchorCtr="0" compatLnSpc="1"/>
          <a:lstStyle>
            <a:lvl1pPr marL="228554" marR="0" lvl="0" indent="-228554" algn="l" defTabSz="914226" rtl="0" fontAlgn="auto" hangingPunct="1">
              <a:lnSpc>
                <a:spcPct val="90000"/>
              </a:lnSpc>
              <a:spcBef>
                <a:spcPts val="1000"/>
              </a:spcBef>
              <a:spcAft>
                <a:spcPts val="0"/>
              </a:spcAft>
              <a:buSzPct val="100000"/>
              <a:buFont typeface="Arial" pitchFamily="34"/>
              <a:buChar char="•"/>
              <a:tabLst/>
              <a:defRPr lang="en-US" sz="2800" b="0" i="0" u="none" strike="noStrike" kern="1200" cap="none" spc="0" baseline="0">
                <a:solidFill>
                  <a:schemeClr val="tx1"/>
                </a:solidFill>
                <a:uFillTx/>
                <a:latin typeface="Calibri Light" panose="020F0302020204030204" pitchFamily="34" charset="0"/>
                <a:cs typeface="Calibri Light" panose="020F0302020204030204" pitchFamily="34" charset="0"/>
              </a:defRPr>
            </a:lvl1pPr>
            <a:lvl2pPr marL="685671" marR="0" lvl="1" indent="-228554" algn="l" defTabSz="914226" rtl="0" fontAlgn="auto" hangingPunct="1">
              <a:lnSpc>
                <a:spcPct val="90000"/>
              </a:lnSpc>
              <a:spcBef>
                <a:spcPts val="500"/>
              </a:spcBef>
              <a:spcAft>
                <a:spcPts val="0"/>
              </a:spcAft>
              <a:buSzPct val="100000"/>
              <a:buFont typeface="Arial" pitchFamily="34"/>
              <a:buChar char="•"/>
              <a:tabLst/>
              <a:defRPr lang="en-US" sz="2400" b="0" i="0" u="none" strike="noStrike" kern="1200" cap="none" spc="0" baseline="0">
                <a:solidFill>
                  <a:schemeClr val="tx1"/>
                </a:solidFill>
                <a:uFillTx/>
                <a:latin typeface="Calibri Light" panose="020F0302020204030204" pitchFamily="34" charset="0"/>
                <a:cs typeface="Calibri Light" panose="020F0302020204030204" pitchFamily="34" charset="0"/>
              </a:defRPr>
            </a:lvl2pPr>
            <a:lvl3pPr marL="1142780" marR="0" lvl="2" indent="-228554" algn="l" defTabSz="914226" rtl="0" fontAlgn="auto" hangingPunct="1">
              <a:lnSpc>
                <a:spcPct val="90000"/>
              </a:lnSpc>
              <a:spcBef>
                <a:spcPts val="500"/>
              </a:spcBef>
              <a:spcAft>
                <a:spcPts val="0"/>
              </a:spcAft>
              <a:buSzPct val="100000"/>
              <a:buFont typeface="Arial" pitchFamily="34"/>
              <a:buChar char="•"/>
              <a:tabLst/>
              <a:defRPr lang="en-US" sz="2000" b="0" i="0" u="none" strike="noStrike" kern="1200" cap="none" spc="0" baseline="0">
                <a:solidFill>
                  <a:schemeClr val="tx1"/>
                </a:solidFill>
                <a:uFillTx/>
                <a:latin typeface="Calibri Light" panose="020F0302020204030204" pitchFamily="34" charset="0"/>
                <a:cs typeface="Calibri Light" panose="020F0302020204030204" pitchFamily="34" charset="0"/>
              </a:defRPr>
            </a:lvl3pPr>
            <a:lvl4pPr marL="1599889" marR="0" lvl="3" indent="-228554" algn="l" defTabSz="914226"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chemeClr val="tx1"/>
                </a:solidFill>
                <a:uFillTx/>
                <a:latin typeface="Calibri Light" panose="020F0302020204030204" pitchFamily="34" charset="0"/>
                <a:cs typeface="Calibri Light" panose="020F0302020204030204" pitchFamily="34" charset="0"/>
              </a:defRPr>
            </a:lvl4pPr>
            <a:lvl5pPr marL="2057006" marR="0" lvl="4" indent="-228554" algn="l" defTabSz="914226"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chemeClr val="tx1"/>
                </a:solidFill>
                <a:uFillTx/>
                <a:latin typeface="Calibri Light" panose="020F0302020204030204" pitchFamily="34" charset="0"/>
                <a:cs typeface="Calibri Light" panose="020F0302020204030204" pitchFamily="34" charset="0"/>
              </a:defRPr>
            </a:lvl5pPr>
          </a:lstStyle>
          <a:p>
            <a:pPr marL="0" indent="0">
              <a:buNone/>
            </a:pPr>
            <a:r>
              <a:rPr lang="en-GB" b="1" dirty="0">
                <a:latin typeface="Courier New" panose="02070309020205020404" pitchFamily="49" charset="0"/>
                <a:cs typeface="Courier New" panose="02070309020205020404" pitchFamily="49" charset="0"/>
              </a:rPr>
              <a:t>heltec.org/project/wifi-lora-32/</a:t>
            </a:r>
          </a:p>
        </p:txBody>
      </p:sp>
    </p:spTree>
    <p:extLst>
      <p:ext uri="{BB962C8B-B14F-4D97-AF65-F5344CB8AC3E}">
        <p14:creationId xmlns:p14="http://schemas.microsoft.com/office/powerpoint/2010/main" val="262367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4FA74-A730-4A56-A4E9-2903F8A21631}"/>
              </a:ext>
            </a:extLst>
          </p:cNvPr>
          <p:cNvSpPr>
            <a:spLocks noGrp="1"/>
          </p:cNvSpPr>
          <p:nvPr>
            <p:ph type="title"/>
          </p:nvPr>
        </p:nvSpPr>
        <p:spPr/>
        <p:txBody>
          <a:bodyPr/>
          <a:lstStyle/>
          <a:p>
            <a:r>
              <a:rPr lang="en-GB" dirty="0"/>
              <a:t>Programming your connected hardware</a:t>
            </a:r>
          </a:p>
        </p:txBody>
      </p:sp>
      <p:sp>
        <p:nvSpPr>
          <p:cNvPr id="3" name="Content Placeholder 2">
            <a:extLst>
              <a:ext uri="{FF2B5EF4-FFF2-40B4-BE49-F238E27FC236}">
                <a16:creationId xmlns:a16="http://schemas.microsoft.com/office/drawing/2014/main" id="{92A99AFE-D67F-4467-BB20-8AAF4302E602}"/>
              </a:ext>
            </a:extLst>
          </p:cNvPr>
          <p:cNvSpPr>
            <a:spLocks noGrp="1"/>
          </p:cNvSpPr>
          <p:nvPr>
            <p:ph idx="1"/>
          </p:nvPr>
        </p:nvSpPr>
        <p:spPr/>
        <p:txBody>
          <a:bodyPr/>
          <a:lstStyle/>
          <a:p>
            <a:r>
              <a:rPr lang="en-GB" dirty="0"/>
              <a:t>Making your own connected hardware is cheap and fun</a:t>
            </a:r>
          </a:p>
          <a:p>
            <a:r>
              <a:rPr lang="en-GB" dirty="0"/>
              <a:t>You can program an embedded device in a variety of languages</a:t>
            </a:r>
          </a:p>
          <a:p>
            <a:r>
              <a:rPr lang="en-GB" dirty="0"/>
              <a:t>I like to use C++ </a:t>
            </a:r>
          </a:p>
          <a:p>
            <a:pPr lvl="1"/>
            <a:r>
              <a:rPr lang="en-GB" dirty="0"/>
              <a:t>The software is free and can be used from within Visual Studio and Visual Studio Code</a:t>
            </a:r>
          </a:p>
          <a:p>
            <a:pPr lvl="1"/>
            <a:r>
              <a:rPr lang="en-GB" dirty="0"/>
              <a:t>The programming environment works with a variety of devices</a:t>
            </a:r>
          </a:p>
          <a:p>
            <a:pPr lvl="1"/>
            <a:r>
              <a:rPr lang="en-GB" dirty="0"/>
              <a:t>There are pre-built libraries for lots of devices and services</a:t>
            </a:r>
          </a:p>
          <a:p>
            <a:r>
              <a:rPr lang="en-GB" dirty="0"/>
              <a:t>You can also use </a:t>
            </a:r>
            <a:r>
              <a:rPr lang="en-GB" dirty="0" err="1"/>
              <a:t>MicroPython</a:t>
            </a:r>
            <a:r>
              <a:rPr lang="en-GB" dirty="0"/>
              <a:t> which runs on the device</a:t>
            </a:r>
          </a:p>
        </p:txBody>
      </p:sp>
    </p:spTree>
    <p:extLst>
      <p:ext uri="{BB962C8B-B14F-4D97-AF65-F5344CB8AC3E}">
        <p14:creationId xmlns:p14="http://schemas.microsoft.com/office/powerpoint/2010/main" val="2025314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4BA3C-66F1-4E9D-9C27-373D4E896C70}"/>
              </a:ext>
            </a:extLst>
          </p:cNvPr>
          <p:cNvSpPr>
            <a:spLocks noGrp="1"/>
          </p:cNvSpPr>
          <p:nvPr>
            <p:ph type="title"/>
          </p:nvPr>
        </p:nvSpPr>
        <p:spPr/>
        <p:txBody>
          <a:bodyPr/>
          <a:lstStyle/>
          <a:p>
            <a:r>
              <a:rPr lang="en-GB" dirty="0"/>
              <a:t>The </a:t>
            </a:r>
            <a:r>
              <a:rPr lang="en-GB" dirty="0" err="1"/>
              <a:t>Monitair</a:t>
            </a:r>
            <a:r>
              <a:rPr lang="en-GB" dirty="0"/>
              <a:t> Sensor Node Firmware</a:t>
            </a:r>
          </a:p>
        </p:txBody>
      </p:sp>
      <p:sp>
        <p:nvSpPr>
          <p:cNvPr id="3" name="Content Placeholder 2">
            <a:extLst>
              <a:ext uri="{FF2B5EF4-FFF2-40B4-BE49-F238E27FC236}">
                <a16:creationId xmlns:a16="http://schemas.microsoft.com/office/drawing/2014/main" id="{63A0F716-9779-4C1D-BE0B-AFAEBEE76F13}"/>
              </a:ext>
            </a:extLst>
          </p:cNvPr>
          <p:cNvSpPr>
            <a:spLocks noGrp="1"/>
          </p:cNvSpPr>
          <p:nvPr>
            <p:ph idx="1"/>
          </p:nvPr>
        </p:nvSpPr>
        <p:spPr>
          <a:xfrm>
            <a:off x="838203" y="1825627"/>
            <a:ext cx="3770373" cy="4351336"/>
          </a:xfrm>
        </p:spPr>
        <p:txBody>
          <a:bodyPr/>
          <a:lstStyle/>
          <a:p>
            <a:r>
              <a:rPr lang="en-GB" dirty="0"/>
              <a:t>The sensor has been designed to be used as a connected appliance</a:t>
            </a:r>
          </a:p>
          <a:p>
            <a:r>
              <a:rPr lang="en-GB" dirty="0"/>
              <a:t>It can operate as a </a:t>
            </a:r>
            <a:r>
              <a:rPr lang="en-GB" dirty="0" err="1"/>
              <a:t>WiFi</a:t>
            </a:r>
            <a:r>
              <a:rPr lang="en-GB" dirty="0"/>
              <a:t> access point for network configuration</a:t>
            </a:r>
          </a:p>
        </p:txBody>
      </p:sp>
      <p:pic>
        <p:nvPicPr>
          <p:cNvPr id="4" name="Picture 3">
            <a:extLst>
              <a:ext uri="{FF2B5EF4-FFF2-40B4-BE49-F238E27FC236}">
                <a16:creationId xmlns:a16="http://schemas.microsoft.com/office/drawing/2014/main" id="{1AEE8A83-2DB1-4EDF-9AE4-F51CA9753A77}"/>
              </a:ext>
            </a:extLst>
          </p:cNvPr>
          <p:cNvPicPr/>
          <p:nvPr/>
        </p:nvPicPr>
        <p:blipFill rotWithShape="1">
          <a:blip r:embed="rId2" cstate="print">
            <a:extLst>
              <a:ext uri="{28A0092B-C50C-407E-A947-70E740481C1C}">
                <a14:useLocalDpi xmlns:a14="http://schemas.microsoft.com/office/drawing/2010/main" val="0"/>
              </a:ext>
            </a:extLst>
          </a:blip>
          <a:srcRect b="48883"/>
          <a:stretch/>
        </p:blipFill>
        <p:spPr bwMode="auto">
          <a:xfrm>
            <a:off x="4847907" y="2047875"/>
            <a:ext cx="2496185" cy="276225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6962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4BA3C-66F1-4E9D-9C27-373D4E896C70}"/>
              </a:ext>
            </a:extLst>
          </p:cNvPr>
          <p:cNvSpPr>
            <a:spLocks noGrp="1"/>
          </p:cNvSpPr>
          <p:nvPr>
            <p:ph type="title"/>
          </p:nvPr>
        </p:nvSpPr>
        <p:spPr/>
        <p:txBody>
          <a:bodyPr/>
          <a:lstStyle/>
          <a:p>
            <a:r>
              <a:rPr lang="en-GB" dirty="0"/>
              <a:t>The </a:t>
            </a:r>
            <a:r>
              <a:rPr lang="en-GB" dirty="0" err="1"/>
              <a:t>Monitair</a:t>
            </a:r>
            <a:r>
              <a:rPr lang="en-GB" dirty="0"/>
              <a:t> Sensor Node Firmware</a:t>
            </a:r>
          </a:p>
        </p:txBody>
      </p:sp>
      <p:sp>
        <p:nvSpPr>
          <p:cNvPr id="3" name="Content Placeholder 2">
            <a:extLst>
              <a:ext uri="{FF2B5EF4-FFF2-40B4-BE49-F238E27FC236}">
                <a16:creationId xmlns:a16="http://schemas.microsoft.com/office/drawing/2014/main" id="{63A0F716-9779-4C1D-BE0B-AFAEBEE76F13}"/>
              </a:ext>
            </a:extLst>
          </p:cNvPr>
          <p:cNvSpPr>
            <a:spLocks noGrp="1"/>
          </p:cNvSpPr>
          <p:nvPr>
            <p:ph idx="1"/>
          </p:nvPr>
        </p:nvSpPr>
        <p:spPr>
          <a:xfrm>
            <a:off x="838203" y="2767583"/>
            <a:ext cx="3770373" cy="3409379"/>
          </a:xfrm>
        </p:spPr>
        <p:txBody>
          <a:bodyPr/>
          <a:lstStyle/>
          <a:p>
            <a:r>
              <a:rPr lang="en-GB" dirty="0"/>
              <a:t>The sensor hosts a web page from which the user can configure </a:t>
            </a:r>
            <a:r>
              <a:rPr lang="en-GB" dirty="0" err="1"/>
              <a:t>WiFi</a:t>
            </a:r>
            <a:r>
              <a:rPr lang="en-GB" dirty="0"/>
              <a:t> and MQTT settings</a:t>
            </a:r>
          </a:p>
        </p:txBody>
      </p:sp>
      <p:pic>
        <p:nvPicPr>
          <p:cNvPr id="4" name="Picture 3">
            <a:extLst>
              <a:ext uri="{FF2B5EF4-FFF2-40B4-BE49-F238E27FC236}">
                <a16:creationId xmlns:a16="http://schemas.microsoft.com/office/drawing/2014/main" id="{1AEE8A83-2DB1-4EDF-9AE4-F51CA9753A77}"/>
              </a:ext>
            </a:extLst>
          </p:cNvPr>
          <p:cNvPicPr/>
          <p:nvPr/>
        </p:nvPicPr>
        <p:blipFill rotWithShape="1">
          <a:blip r:embed="rId2" cstate="print">
            <a:extLst>
              <a:ext uri="{28A0092B-C50C-407E-A947-70E740481C1C}">
                <a14:useLocalDpi xmlns:a14="http://schemas.microsoft.com/office/drawing/2010/main" val="0"/>
              </a:ext>
            </a:extLst>
          </a:blip>
          <a:srcRect b="48883"/>
          <a:stretch/>
        </p:blipFill>
        <p:spPr bwMode="auto">
          <a:xfrm>
            <a:off x="4847907" y="2047875"/>
            <a:ext cx="2496185" cy="2762250"/>
          </a:xfrm>
          <a:prstGeom prst="rect">
            <a:avLst/>
          </a:prstGeom>
          <a:noFill/>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527B96B7-18CA-424F-8CA0-976E24E64F1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423408" y="2470945"/>
            <a:ext cx="2905760" cy="3060700"/>
          </a:xfrm>
          <a:prstGeom prst="rect">
            <a:avLst/>
          </a:prstGeom>
          <a:noFill/>
          <a:ln>
            <a:noFill/>
          </a:ln>
        </p:spPr>
      </p:pic>
    </p:spTree>
    <p:extLst>
      <p:ext uri="{BB962C8B-B14F-4D97-AF65-F5344CB8AC3E}">
        <p14:creationId xmlns:p14="http://schemas.microsoft.com/office/powerpoint/2010/main" val="1169565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4BA3C-66F1-4E9D-9C27-373D4E896C70}"/>
              </a:ext>
            </a:extLst>
          </p:cNvPr>
          <p:cNvSpPr>
            <a:spLocks noGrp="1"/>
          </p:cNvSpPr>
          <p:nvPr>
            <p:ph type="title"/>
          </p:nvPr>
        </p:nvSpPr>
        <p:spPr/>
        <p:txBody>
          <a:bodyPr/>
          <a:lstStyle/>
          <a:p>
            <a:r>
              <a:rPr lang="en-GB" dirty="0"/>
              <a:t>The </a:t>
            </a:r>
            <a:r>
              <a:rPr lang="en-GB" dirty="0" err="1"/>
              <a:t>Monitair</a:t>
            </a:r>
            <a:r>
              <a:rPr lang="en-GB" dirty="0"/>
              <a:t> Sensor Node Firmware</a:t>
            </a:r>
          </a:p>
        </p:txBody>
      </p:sp>
      <p:sp>
        <p:nvSpPr>
          <p:cNvPr id="3" name="Content Placeholder 2">
            <a:extLst>
              <a:ext uri="{FF2B5EF4-FFF2-40B4-BE49-F238E27FC236}">
                <a16:creationId xmlns:a16="http://schemas.microsoft.com/office/drawing/2014/main" id="{63A0F716-9779-4C1D-BE0B-AFAEBEE76F13}"/>
              </a:ext>
            </a:extLst>
          </p:cNvPr>
          <p:cNvSpPr>
            <a:spLocks noGrp="1"/>
          </p:cNvSpPr>
          <p:nvPr>
            <p:ph idx="1"/>
          </p:nvPr>
        </p:nvSpPr>
        <p:spPr>
          <a:xfrm>
            <a:off x="838203" y="2888299"/>
            <a:ext cx="3770373" cy="3288663"/>
          </a:xfrm>
        </p:spPr>
        <p:txBody>
          <a:bodyPr/>
          <a:lstStyle/>
          <a:p>
            <a:r>
              <a:rPr lang="en-GB" dirty="0"/>
              <a:t>There is also a “quick configuration” page for popular settings</a:t>
            </a:r>
          </a:p>
        </p:txBody>
      </p:sp>
      <p:pic>
        <p:nvPicPr>
          <p:cNvPr id="4" name="Picture 3">
            <a:extLst>
              <a:ext uri="{FF2B5EF4-FFF2-40B4-BE49-F238E27FC236}">
                <a16:creationId xmlns:a16="http://schemas.microsoft.com/office/drawing/2014/main" id="{1AEE8A83-2DB1-4EDF-9AE4-F51CA9753A77}"/>
              </a:ext>
            </a:extLst>
          </p:cNvPr>
          <p:cNvPicPr/>
          <p:nvPr/>
        </p:nvPicPr>
        <p:blipFill rotWithShape="1">
          <a:blip r:embed="rId2" cstate="print">
            <a:extLst>
              <a:ext uri="{28A0092B-C50C-407E-A947-70E740481C1C}">
                <a14:useLocalDpi xmlns:a14="http://schemas.microsoft.com/office/drawing/2010/main" val="0"/>
              </a:ext>
            </a:extLst>
          </a:blip>
          <a:srcRect b="48883"/>
          <a:stretch/>
        </p:blipFill>
        <p:spPr bwMode="auto">
          <a:xfrm>
            <a:off x="4847907" y="2047875"/>
            <a:ext cx="2496185" cy="2762250"/>
          </a:xfrm>
          <a:prstGeom prst="rect">
            <a:avLst/>
          </a:prstGeom>
          <a:noFill/>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527B96B7-18CA-424F-8CA0-976E24E64F1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423408" y="2470945"/>
            <a:ext cx="2905760" cy="3060700"/>
          </a:xfrm>
          <a:prstGeom prst="rect">
            <a:avLst/>
          </a:prstGeom>
          <a:noFill/>
          <a:ln>
            <a:noFill/>
          </a:ln>
        </p:spPr>
      </p:pic>
      <p:pic>
        <p:nvPicPr>
          <p:cNvPr id="6" name="Picture 5">
            <a:extLst>
              <a:ext uri="{FF2B5EF4-FFF2-40B4-BE49-F238E27FC236}">
                <a16:creationId xmlns:a16="http://schemas.microsoft.com/office/drawing/2014/main" id="{363030F5-6E1F-43C9-AF9B-071743292FC6}"/>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6095999" y="2888300"/>
            <a:ext cx="2911475" cy="3066415"/>
          </a:xfrm>
          <a:prstGeom prst="rect">
            <a:avLst/>
          </a:prstGeom>
          <a:noFill/>
          <a:ln>
            <a:noFill/>
          </a:ln>
        </p:spPr>
      </p:pic>
    </p:spTree>
    <p:extLst>
      <p:ext uri="{BB962C8B-B14F-4D97-AF65-F5344CB8AC3E}">
        <p14:creationId xmlns:p14="http://schemas.microsoft.com/office/powerpoint/2010/main" val="1368687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4BA3C-66F1-4E9D-9C27-373D4E896C70}"/>
              </a:ext>
            </a:extLst>
          </p:cNvPr>
          <p:cNvSpPr>
            <a:spLocks noGrp="1"/>
          </p:cNvSpPr>
          <p:nvPr>
            <p:ph type="title"/>
          </p:nvPr>
        </p:nvSpPr>
        <p:spPr/>
        <p:txBody>
          <a:bodyPr/>
          <a:lstStyle/>
          <a:p>
            <a:r>
              <a:rPr lang="en-GB" dirty="0"/>
              <a:t>The </a:t>
            </a:r>
            <a:r>
              <a:rPr lang="en-GB" dirty="0" err="1"/>
              <a:t>Monitair</a:t>
            </a:r>
            <a:r>
              <a:rPr lang="en-GB" dirty="0"/>
              <a:t> Sensor Node Firmware</a:t>
            </a:r>
          </a:p>
        </p:txBody>
      </p:sp>
      <p:sp>
        <p:nvSpPr>
          <p:cNvPr id="3" name="Content Placeholder 2">
            <a:extLst>
              <a:ext uri="{FF2B5EF4-FFF2-40B4-BE49-F238E27FC236}">
                <a16:creationId xmlns:a16="http://schemas.microsoft.com/office/drawing/2014/main" id="{63A0F716-9779-4C1D-BE0B-AFAEBEE76F13}"/>
              </a:ext>
            </a:extLst>
          </p:cNvPr>
          <p:cNvSpPr>
            <a:spLocks noGrp="1"/>
          </p:cNvSpPr>
          <p:nvPr>
            <p:ph idx="1"/>
          </p:nvPr>
        </p:nvSpPr>
        <p:spPr>
          <a:xfrm>
            <a:off x="838203" y="3110547"/>
            <a:ext cx="3770373" cy="3066415"/>
          </a:xfrm>
        </p:spPr>
        <p:txBody>
          <a:bodyPr/>
          <a:lstStyle/>
          <a:p>
            <a:r>
              <a:rPr lang="en-GB" dirty="0"/>
              <a:t>..as well as a serial interface for factory configuration and testing</a:t>
            </a:r>
          </a:p>
        </p:txBody>
      </p:sp>
      <p:pic>
        <p:nvPicPr>
          <p:cNvPr id="4" name="Picture 3">
            <a:extLst>
              <a:ext uri="{FF2B5EF4-FFF2-40B4-BE49-F238E27FC236}">
                <a16:creationId xmlns:a16="http://schemas.microsoft.com/office/drawing/2014/main" id="{1AEE8A83-2DB1-4EDF-9AE4-F51CA9753A77}"/>
              </a:ext>
            </a:extLst>
          </p:cNvPr>
          <p:cNvPicPr/>
          <p:nvPr/>
        </p:nvPicPr>
        <p:blipFill rotWithShape="1">
          <a:blip r:embed="rId2" cstate="print">
            <a:extLst>
              <a:ext uri="{28A0092B-C50C-407E-A947-70E740481C1C}">
                <a14:useLocalDpi xmlns:a14="http://schemas.microsoft.com/office/drawing/2010/main" val="0"/>
              </a:ext>
            </a:extLst>
          </a:blip>
          <a:srcRect b="48883"/>
          <a:stretch/>
        </p:blipFill>
        <p:spPr bwMode="auto">
          <a:xfrm>
            <a:off x="4847907" y="2047875"/>
            <a:ext cx="2496185" cy="2762250"/>
          </a:xfrm>
          <a:prstGeom prst="rect">
            <a:avLst/>
          </a:prstGeom>
          <a:noFill/>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527B96B7-18CA-424F-8CA0-976E24E64F1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423408" y="2470945"/>
            <a:ext cx="2905760" cy="3060700"/>
          </a:xfrm>
          <a:prstGeom prst="rect">
            <a:avLst/>
          </a:prstGeom>
          <a:noFill/>
          <a:ln>
            <a:noFill/>
          </a:ln>
        </p:spPr>
      </p:pic>
      <p:pic>
        <p:nvPicPr>
          <p:cNvPr id="6" name="Picture 5">
            <a:extLst>
              <a:ext uri="{FF2B5EF4-FFF2-40B4-BE49-F238E27FC236}">
                <a16:creationId xmlns:a16="http://schemas.microsoft.com/office/drawing/2014/main" id="{363030F5-6E1F-43C9-AF9B-071743292FC6}"/>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6095999" y="2888300"/>
            <a:ext cx="2911475" cy="3066415"/>
          </a:xfrm>
          <a:prstGeom prst="rect">
            <a:avLst/>
          </a:prstGeom>
          <a:noFill/>
          <a:ln>
            <a:noFill/>
          </a:ln>
        </p:spPr>
      </p:pic>
      <p:pic>
        <p:nvPicPr>
          <p:cNvPr id="7" name="Picture 6">
            <a:extLst>
              <a:ext uri="{FF2B5EF4-FFF2-40B4-BE49-F238E27FC236}">
                <a16:creationId xmlns:a16="http://schemas.microsoft.com/office/drawing/2014/main" id="{B0E1163C-33A8-468C-B961-97FAC48C03A3}"/>
              </a:ext>
            </a:extLst>
          </p:cNvPr>
          <p:cNvPicPr/>
          <p:nvPr/>
        </p:nvPicPr>
        <p:blipFill>
          <a:blip r:embed="rId5"/>
          <a:stretch>
            <a:fillRect/>
          </a:stretch>
        </p:blipFill>
        <p:spPr>
          <a:xfrm>
            <a:off x="6410324" y="3513582"/>
            <a:ext cx="5182870" cy="2608898"/>
          </a:xfrm>
          <a:prstGeom prst="rect">
            <a:avLst/>
          </a:prstGeom>
        </p:spPr>
      </p:pic>
    </p:spTree>
    <p:extLst>
      <p:ext uri="{BB962C8B-B14F-4D97-AF65-F5344CB8AC3E}">
        <p14:creationId xmlns:p14="http://schemas.microsoft.com/office/powerpoint/2010/main" val="1999234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5EE6A-0B6D-47CD-AD82-AD3CE3B361AB}"/>
              </a:ext>
            </a:extLst>
          </p:cNvPr>
          <p:cNvSpPr>
            <a:spLocks noGrp="1"/>
          </p:cNvSpPr>
          <p:nvPr>
            <p:ph type="title"/>
          </p:nvPr>
        </p:nvSpPr>
        <p:spPr/>
        <p:txBody>
          <a:bodyPr/>
          <a:lstStyle/>
          <a:p>
            <a:r>
              <a:rPr lang="en-GB" dirty="0"/>
              <a:t>My first sensor</a:t>
            </a:r>
          </a:p>
        </p:txBody>
      </p:sp>
      <p:sp>
        <p:nvSpPr>
          <p:cNvPr id="3" name="Content Placeholder 2">
            <a:extLst>
              <a:ext uri="{FF2B5EF4-FFF2-40B4-BE49-F238E27FC236}">
                <a16:creationId xmlns:a16="http://schemas.microsoft.com/office/drawing/2014/main" id="{BF418115-6642-4CAB-8C05-F4F93335FD86}"/>
              </a:ext>
            </a:extLst>
          </p:cNvPr>
          <p:cNvSpPr>
            <a:spLocks noGrp="1"/>
          </p:cNvSpPr>
          <p:nvPr>
            <p:ph idx="1"/>
          </p:nvPr>
        </p:nvSpPr>
        <p:spPr>
          <a:xfrm>
            <a:off x="838200" y="1690689"/>
            <a:ext cx="5926229" cy="4486274"/>
          </a:xfrm>
        </p:spPr>
        <p:txBody>
          <a:bodyPr/>
          <a:lstStyle/>
          <a:p>
            <a:r>
              <a:rPr lang="en-GB" dirty="0"/>
              <a:t>This is my first “proper” sensor in “breadboard” and finished versions</a:t>
            </a:r>
          </a:p>
          <a:p>
            <a:r>
              <a:rPr lang="en-GB" dirty="0"/>
              <a:t>It measures temperature, pressure, humidity and particle density</a:t>
            </a:r>
          </a:p>
          <a:p>
            <a:r>
              <a:rPr lang="en-GB" dirty="0"/>
              <a:t>The readings can be sent over MQTT or </a:t>
            </a:r>
            <a:r>
              <a:rPr lang="en-GB" dirty="0" err="1"/>
              <a:t>LoRa</a:t>
            </a:r>
            <a:r>
              <a:rPr lang="en-GB" dirty="0"/>
              <a:t> to a server</a:t>
            </a:r>
          </a:p>
        </p:txBody>
      </p:sp>
      <p:pic>
        <p:nvPicPr>
          <p:cNvPr id="7" name="Picture 6">
            <a:extLst>
              <a:ext uri="{FF2B5EF4-FFF2-40B4-BE49-F238E27FC236}">
                <a16:creationId xmlns:a16="http://schemas.microsoft.com/office/drawing/2014/main" id="{E50A8044-105A-4CDB-947D-87D735E32F3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18908" y="241449"/>
            <a:ext cx="4589371" cy="3442029"/>
          </a:xfrm>
          <a:prstGeom prst="rect">
            <a:avLst/>
          </a:prstGeom>
        </p:spPr>
      </p:pic>
      <p:sp>
        <p:nvSpPr>
          <p:cNvPr id="8" name="Content Placeholder 2">
            <a:extLst>
              <a:ext uri="{FF2B5EF4-FFF2-40B4-BE49-F238E27FC236}">
                <a16:creationId xmlns:a16="http://schemas.microsoft.com/office/drawing/2014/main" id="{7795D3FD-4CD7-4EB6-AE34-471352E3529A}"/>
              </a:ext>
            </a:extLst>
          </p:cNvPr>
          <p:cNvSpPr txBox="1">
            <a:spLocks/>
          </p:cNvSpPr>
          <p:nvPr/>
        </p:nvSpPr>
        <p:spPr>
          <a:xfrm>
            <a:off x="838200" y="4318871"/>
            <a:ext cx="10770079" cy="17368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latin typeface="Calibri Light" panose="020F0302020204030204" pitchFamily="34" charset="0"/>
                <a:cs typeface="Calibri Light" panose="020F0302020204030204" pitchFamily="34" charset="0"/>
              </a:rPr>
              <a:t>It can be configured using strings of JSON that can be sent over MQTT, serial connection or </a:t>
            </a:r>
            <a:r>
              <a:rPr lang="en-GB" dirty="0" err="1">
                <a:latin typeface="Calibri Light" panose="020F0302020204030204" pitchFamily="34" charset="0"/>
                <a:cs typeface="Calibri Light" panose="020F0302020204030204" pitchFamily="34" charset="0"/>
              </a:rPr>
              <a:t>LoRa</a:t>
            </a:r>
            <a:endParaRPr lang="en-GB" dirty="0">
              <a:latin typeface="Calibri Light" panose="020F0302020204030204" pitchFamily="34" charset="0"/>
              <a:cs typeface="Calibri Light" panose="020F0302020204030204" pitchFamily="34" charset="0"/>
            </a:endParaRPr>
          </a:p>
          <a:p>
            <a:r>
              <a:rPr lang="en-GB" dirty="0">
                <a:latin typeface="Calibri Light" panose="020F0302020204030204" pitchFamily="34" charset="0"/>
                <a:cs typeface="Calibri Light" panose="020F0302020204030204" pitchFamily="34" charset="0"/>
              </a:rPr>
              <a:t>It also has a GPS receiver to tag readings with their location</a:t>
            </a:r>
          </a:p>
        </p:txBody>
      </p:sp>
    </p:spTree>
    <p:extLst>
      <p:ext uri="{BB962C8B-B14F-4D97-AF65-F5344CB8AC3E}">
        <p14:creationId xmlns:p14="http://schemas.microsoft.com/office/powerpoint/2010/main" val="1323590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D9BD1-2C3D-449F-A69C-11C1FD2E8A3E}"/>
              </a:ext>
            </a:extLst>
          </p:cNvPr>
          <p:cNvSpPr>
            <a:spLocks noGrp="1"/>
          </p:cNvSpPr>
          <p:nvPr>
            <p:ph type="title"/>
          </p:nvPr>
        </p:nvSpPr>
        <p:spPr/>
        <p:txBody>
          <a:bodyPr/>
          <a:lstStyle/>
          <a:p>
            <a:r>
              <a:rPr lang="en-GB" dirty="0"/>
              <a:t>My products</a:t>
            </a:r>
          </a:p>
        </p:txBody>
      </p:sp>
      <p:sp>
        <p:nvSpPr>
          <p:cNvPr id="3" name="Content Placeholder 2">
            <a:extLst>
              <a:ext uri="{FF2B5EF4-FFF2-40B4-BE49-F238E27FC236}">
                <a16:creationId xmlns:a16="http://schemas.microsoft.com/office/drawing/2014/main" id="{96E15C9D-AF78-4253-9221-06F7B08CF784}"/>
              </a:ext>
            </a:extLst>
          </p:cNvPr>
          <p:cNvSpPr>
            <a:spLocks noGrp="1"/>
          </p:cNvSpPr>
          <p:nvPr>
            <p:ph idx="1"/>
          </p:nvPr>
        </p:nvSpPr>
        <p:spPr>
          <a:xfrm>
            <a:off x="838203" y="1825627"/>
            <a:ext cx="5133008" cy="4351336"/>
          </a:xfrm>
        </p:spPr>
        <p:txBody>
          <a:bodyPr/>
          <a:lstStyle/>
          <a:p>
            <a:r>
              <a:rPr lang="en-GB" dirty="0"/>
              <a:t>I now have a few sensor designs</a:t>
            </a:r>
          </a:p>
          <a:p>
            <a:r>
              <a:rPr lang="en-GB" dirty="0"/>
              <a:t>One can also be used as a remote visualizer</a:t>
            </a:r>
          </a:p>
          <a:p>
            <a:r>
              <a:rPr lang="en-GB" dirty="0"/>
              <a:t>This can connect to a data source and display air quality or any other data</a:t>
            </a:r>
          </a:p>
        </p:txBody>
      </p:sp>
      <p:pic>
        <p:nvPicPr>
          <p:cNvPr id="4" name="Picture 3">
            <a:extLst>
              <a:ext uri="{FF2B5EF4-FFF2-40B4-BE49-F238E27FC236}">
                <a16:creationId xmlns:a16="http://schemas.microsoft.com/office/drawing/2014/main" id="{7C8CB936-A87B-4D71-906A-B61B668355F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5971211" y="1253332"/>
            <a:ext cx="5851068" cy="4351336"/>
          </a:xfrm>
          <a:prstGeom prst="rect">
            <a:avLst/>
          </a:prstGeom>
        </p:spPr>
      </p:pic>
    </p:spTree>
    <p:extLst>
      <p:ext uri="{BB962C8B-B14F-4D97-AF65-F5344CB8AC3E}">
        <p14:creationId xmlns:p14="http://schemas.microsoft.com/office/powerpoint/2010/main" val="7426098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95F6C-A9DB-45B2-99F5-B330B1ECEE51}"/>
              </a:ext>
            </a:extLst>
          </p:cNvPr>
          <p:cNvSpPr>
            <a:spLocks noGrp="1"/>
          </p:cNvSpPr>
          <p:nvPr>
            <p:ph type="title"/>
          </p:nvPr>
        </p:nvSpPr>
        <p:spPr/>
        <p:txBody>
          <a:bodyPr>
            <a:normAutofit/>
          </a:bodyPr>
          <a:lstStyle/>
          <a:p>
            <a:r>
              <a:rPr lang="en-GB" dirty="0">
                <a:solidFill>
                  <a:schemeClr val="accent1"/>
                </a:solidFill>
              </a:rPr>
              <a:t>About Rob:</a:t>
            </a:r>
          </a:p>
        </p:txBody>
      </p:sp>
      <p:sp>
        <p:nvSpPr>
          <p:cNvPr id="3" name="Content Placeholder 2">
            <a:extLst>
              <a:ext uri="{FF2B5EF4-FFF2-40B4-BE49-F238E27FC236}">
                <a16:creationId xmlns:a16="http://schemas.microsoft.com/office/drawing/2014/main" id="{BB7BA9BB-325F-4C61-B2FA-90D975EF3D74}"/>
              </a:ext>
            </a:extLst>
          </p:cNvPr>
          <p:cNvSpPr>
            <a:spLocks noGrp="1"/>
          </p:cNvSpPr>
          <p:nvPr>
            <p:ph idx="1"/>
          </p:nvPr>
        </p:nvSpPr>
        <p:spPr/>
        <p:txBody>
          <a:bodyPr anchor="ctr">
            <a:normAutofit/>
          </a:bodyPr>
          <a:lstStyle/>
          <a:p>
            <a:r>
              <a:rPr lang="en-GB" sz="2400" dirty="0"/>
              <a:t>Taught Computer Science at Hull University for many years</a:t>
            </a:r>
          </a:p>
          <a:p>
            <a:pPr lvl="1"/>
            <a:r>
              <a:rPr lang="en-GB"/>
              <a:t>In charge of twisting minds and crushing dreams</a:t>
            </a:r>
          </a:p>
          <a:p>
            <a:r>
              <a:rPr lang="en-GB" sz="2400"/>
              <a:t>A </a:t>
            </a:r>
            <a:r>
              <a:rPr lang="en-GB" sz="2400" dirty="0"/>
              <a:t>Microsoft MVP</a:t>
            </a:r>
          </a:p>
          <a:p>
            <a:r>
              <a:rPr lang="en-GB" sz="2400" dirty="0"/>
              <a:t>Blogs at: www.robmiles.com</a:t>
            </a:r>
          </a:p>
          <a:p>
            <a:r>
              <a:rPr lang="en-GB" sz="2400" dirty="0"/>
              <a:t>Tweets at: @robmiles</a:t>
            </a:r>
          </a:p>
          <a:p>
            <a:r>
              <a:rPr lang="en-GB" sz="2400" dirty="0"/>
              <a:t>Writes books…..</a:t>
            </a:r>
          </a:p>
        </p:txBody>
      </p:sp>
    </p:spTree>
    <p:extLst>
      <p:ext uri="{BB962C8B-B14F-4D97-AF65-F5344CB8AC3E}">
        <p14:creationId xmlns:p14="http://schemas.microsoft.com/office/powerpoint/2010/main" val="2224785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p:cNvSpPr>
            <a:spLocks noGrp="1"/>
          </p:cNvSpPr>
          <p:nvPr>
            <p:ph type="title"/>
          </p:nvPr>
        </p:nvSpPr>
        <p:spPr>
          <a:xfrm>
            <a:off x="838199" y="4525347"/>
            <a:ext cx="6801321" cy="1737360"/>
          </a:xfrm>
        </p:spPr>
        <p:txBody>
          <a:bodyPr vert="horz" lIns="91440" tIns="45720" rIns="91440" bIns="45720" rtlCol="0" anchor="ctr">
            <a:normAutofit/>
          </a:bodyPr>
          <a:lstStyle/>
          <a:p>
            <a:pPr algn="r" defTabSz="914400">
              <a:spcBef>
                <a:spcPct val="0"/>
              </a:spcBef>
            </a:pPr>
            <a:r>
              <a:rPr lang="en-GB" dirty="0"/>
              <a:t>Connecting a device using MQTT</a:t>
            </a:r>
            <a:endParaRPr lang="en-US" sz="6000" kern="1200" dirty="0">
              <a:solidFill>
                <a:schemeClr val="tx1"/>
              </a:solidFill>
              <a:latin typeface="+mj-lt"/>
              <a:ea typeface="+mj-ea"/>
              <a:cs typeface="+mj-cs"/>
            </a:endParaRPr>
          </a:p>
        </p:txBody>
      </p:sp>
      <p:sp>
        <p:nvSpPr>
          <p:cNvPr id="5" name="Text Placeholder 4"/>
          <p:cNvSpPr>
            <a:spLocks noGrp="1"/>
          </p:cNvSpPr>
          <p:nvPr>
            <p:ph type="body" idx="1"/>
          </p:nvPr>
        </p:nvSpPr>
        <p:spPr>
          <a:xfrm>
            <a:off x="7961258" y="4525347"/>
            <a:ext cx="3258675" cy="1737360"/>
          </a:xfrm>
        </p:spPr>
        <p:txBody>
          <a:bodyPr vert="horz" lIns="91440" tIns="45720" rIns="91440" bIns="45720" rtlCol="0" anchor="ctr">
            <a:normAutofit/>
          </a:bodyPr>
          <a:lstStyle/>
          <a:p>
            <a:pPr defTabSz="914400"/>
            <a:endParaRPr lang="en-US" sz="2400" kern="1200">
              <a:solidFill>
                <a:schemeClr val="tx1"/>
              </a:solidFill>
              <a:latin typeface="+mn-lt"/>
              <a:ea typeface="+mn-ea"/>
              <a:cs typeface="+mn-cs"/>
            </a:endParaRPr>
          </a:p>
        </p:txBody>
      </p:sp>
      <p:sp>
        <p:nvSpPr>
          <p:cNvPr id="12" name="Oval 11">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0" name="Straight Connector 19">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1154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3B1CF-0160-40E3-8727-2C1E387ADA95}"/>
              </a:ext>
            </a:extLst>
          </p:cNvPr>
          <p:cNvSpPr>
            <a:spLocks noGrp="1"/>
          </p:cNvSpPr>
          <p:nvPr>
            <p:ph type="title"/>
          </p:nvPr>
        </p:nvSpPr>
        <p:spPr>
          <a:xfrm>
            <a:off x="838203" y="365129"/>
            <a:ext cx="10515600" cy="1325559"/>
          </a:xfrm>
        </p:spPr>
        <p:txBody>
          <a:bodyPr/>
          <a:lstStyle/>
          <a:p>
            <a:r>
              <a:rPr lang="en-GB"/>
              <a:t>IoT device connectivity</a:t>
            </a:r>
            <a:endParaRPr lang="en-GB" dirty="0"/>
          </a:p>
        </p:txBody>
      </p:sp>
      <p:sp>
        <p:nvSpPr>
          <p:cNvPr id="3" name="Content Placeholder 2">
            <a:extLst>
              <a:ext uri="{FF2B5EF4-FFF2-40B4-BE49-F238E27FC236}">
                <a16:creationId xmlns:a16="http://schemas.microsoft.com/office/drawing/2014/main" id="{9545D09D-CEAD-4778-B6D0-7AA5920A30ED}"/>
              </a:ext>
            </a:extLst>
          </p:cNvPr>
          <p:cNvSpPr>
            <a:spLocks noGrp="1"/>
          </p:cNvSpPr>
          <p:nvPr>
            <p:ph idx="1"/>
          </p:nvPr>
        </p:nvSpPr>
        <p:spPr>
          <a:xfrm>
            <a:off x="838203" y="1825627"/>
            <a:ext cx="10515600" cy="4351336"/>
          </a:xfrm>
        </p:spPr>
        <p:txBody>
          <a:bodyPr/>
          <a:lstStyle/>
          <a:p>
            <a:r>
              <a:rPr lang="en-GB"/>
              <a:t>The devices that we have looked at all have WiFi</a:t>
            </a:r>
          </a:p>
          <a:p>
            <a:r>
              <a:rPr lang="en-GB"/>
              <a:t>You can use them to create network connections so they can use datagrams or connections</a:t>
            </a:r>
          </a:p>
          <a:p>
            <a:pPr lvl="1"/>
            <a:r>
              <a:rPr lang="en-GB"/>
              <a:t>They </a:t>
            </a:r>
            <a:r>
              <a:rPr lang="en-GB" dirty="0"/>
              <a:t>will work as web servers</a:t>
            </a:r>
          </a:p>
          <a:p>
            <a:pPr lvl="1"/>
            <a:r>
              <a:rPr lang="en-GB" dirty="0"/>
              <a:t>They can also support secure sockets</a:t>
            </a:r>
          </a:p>
          <a:p>
            <a:r>
              <a:rPr lang="en-GB"/>
              <a:t>You can connect to network services using restful connections</a:t>
            </a:r>
          </a:p>
          <a:p>
            <a:r>
              <a:rPr lang="en-GB"/>
              <a:t>However, the IoT community makes a lot of use of MQTT (Message Queue Telemetry Transport)</a:t>
            </a:r>
          </a:p>
          <a:p>
            <a:r>
              <a:rPr lang="en-GB"/>
              <a:t>This is a very easy way to hook sensors and actuators together</a:t>
            </a:r>
            <a:endParaRPr lang="en-GB" dirty="0"/>
          </a:p>
        </p:txBody>
      </p:sp>
    </p:spTree>
    <p:extLst>
      <p:ext uri="{BB962C8B-B14F-4D97-AF65-F5344CB8AC3E}">
        <p14:creationId xmlns:p14="http://schemas.microsoft.com/office/powerpoint/2010/main" val="1825230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Message Queue Telemetry Transport</a:t>
            </a:r>
          </a:p>
        </p:txBody>
      </p:sp>
      <p:sp>
        <p:nvSpPr>
          <p:cNvPr id="3" name="Text Placeholder 2"/>
          <p:cNvSpPr>
            <a:spLocks noGrp="1"/>
          </p:cNvSpPr>
          <p:nvPr>
            <p:ph idx="1"/>
          </p:nvPr>
        </p:nvSpPr>
        <p:spPr/>
        <p:txBody>
          <a:bodyPr/>
          <a:lstStyle/>
          <a:p>
            <a:r>
              <a:rPr lang="en-GB" dirty="0"/>
              <a:t>MQTT is a way to connecting sensors to endpoints</a:t>
            </a:r>
          </a:p>
          <a:p>
            <a:pPr lvl="1"/>
            <a:r>
              <a:rPr lang="en-GB" dirty="0"/>
              <a:t>It has a publish/subscribe architecture</a:t>
            </a:r>
          </a:p>
          <a:p>
            <a:r>
              <a:rPr lang="en-GB" dirty="0"/>
              <a:t>The communication can run over serial or </a:t>
            </a:r>
            <a:r>
              <a:rPr lang="en-GB" dirty="0" err="1"/>
              <a:t>WiFi</a:t>
            </a:r>
            <a:r>
              <a:rPr lang="en-GB" dirty="0"/>
              <a:t> and is based on a simple packet structure</a:t>
            </a:r>
          </a:p>
          <a:p>
            <a:r>
              <a:rPr lang="en-GB" dirty="0"/>
              <a:t>People have different opinions of how good it is, but it is very popular and also supported by the Azure IOT Hub</a:t>
            </a:r>
          </a:p>
          <a:p>
            <a:r>
              <a:rPr lang="en-GB" dirty="0"/>
              <a:t>It also runs (surprise surprise) on the esp8266</a:t>
            </a:r>
          </a:p>
          <a:p>
            <a:r>
              <a:rPr lang="en-GB" dirty="0"/>
              <a:t>It is a great way to create cheap, connected, sensors</a:t>
            </a:r>
          </a:p>
        </p:txBody>
      </p:sp>
    </p:spTree>
    <p:extLst>
      <p:ext uri="{BB962C8B-B14F-4D97-AF65-F5344CB8AC3E}">
        <p14:creationId xmlns:p14="http://schemas.microsoft.com/office/powerpoint/2010/main" val="3997613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21035-AC25-4C3F-A275-3DC36F60A184}"/>
              </a:ext>
            </a:extLst>
          </p:cNvPr>
          <p:cNvSpPr>
            <a:spLocks noGrp="1"/>
          </p:cNvSpPr>
          <p:nvPr>
            <p:ph type="title"/>
          </p:nvPr>
        </p:nvSpPr>
        <p:spPr/>
        <p:txBody>
          <a:bodyPr/>
          <a:lstStyle/>
          <a:p>
            <a:r>
              <a:rPr lang="en-GB" dirty="0"/>
              <a:t>The MQTT broker</a:t>
            </a:r>
          </a:p>
        </p:txBody>
      </p:sp>
      <p:sp>
        <p:nvSpPr>
          <p:cNvPr id="3" name="Content Placeholder 2">
            <a:extLst>
              <a:ext uri="{FF2B5EF4-FFF2-40B4-BE49-F238E27FC236}">
                <a16:creationId xmlns:a16="http://schemas.microsoft.com/office/drawing/2014/main" id="{F27266C1-3667-469A-8185-DDB08A5FDE56}"/>
              </a:ext>
            </a:extLst>
          </p:cNvPr>
          <p:cNvSpPr>
            <a:spLocks noGrp="1"/>
          </p:cNvSpPr>
          <p:nvPr>
            <p:ph idx="1"/>
          </p:nvPr>
        </p:nvSpPr>
        <p:spPr>
          <a:xfrm>
            <a:off x="838203" y="3278002"/>
            <a:ext cx="10515600" cy="2898961"/>
          </a:xfrm>
        </p:spPr>
        <p:txBody>
          <a:bodyPr/>
          <a:lstStyle/>
          <a:p>
            <a:r>
              <a:rPr lang="en-GB" dirty="0"/>
              <a:t>The MQTT broker accepts messages and passes them on to subscribers that have registered as listening to an endpoint topic</a:t>
            </a:r>
          </a:p>
          <a:p>
            <a:r>
              <a:rPr lang="en-GB" dirty="0"/>
              <a:t>Sensor nodes can subscribe to topics so that they can be sent commands</a:t>
            </a:r>
          </a:p>
          <a:p>
            <a:r>
              <a:rPr lang="en-GB" dirty="0"/>
              <a:t>MQTT messages are just blocks of bytes</a:t>
            </a:r>
          </a:p>
          <a:p>
            <a:r>
              <a:rPr lang="en-GB" dirty="0"/>
              <a:t>We encode them into JSON strings</a:t>
            </a:r>
          </a:p>
        </p:txBody>
      </p:sp>
      <p:sp>
        <p:nvSpPr>
          <p:cNvPr id="4" name="Rectangle 3">
            <a:extLst>
              <a:ext uri="{FF2B5EF4-FFF2-40B4-BE49-F238E27FC236}">
                <a16:creationId xmlns:a16="http://schemas.microsoft.com/office/drawing/2014/main" id="{32649583-0128-4F5C-9D4F-D0941D334936}"/>
              </a:ext>
            </a:extLst>
          </p:cNvPr>
          <p:cNvSpPr/>
          <p:nvPr/>
        </p:nvSpPr>
        <p:spPr>
          <a:xfrm>
            <a:off x="4815840" y="1821566"/>
            <a:ext cx="1865376" cy="13255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MQTT Broker</a:t>
            </a:r>
          </a:p>
        </p:txBody>
      </p:sp>
      <p:sp>
        <p:nvSpPr>
          <p:cNvPr id="5" name="Rectangle 4">
            <a:extLst>
              <a:ext uri="{FF2B5EF4-FFF2-40B4-BE49-F238E27FC236}">
                <a16:creationId xmlns:a16="http://schemas.microsoft.com/office/drawing/2014/main" id="{328AB99D-0B8F-4ED8-A22E-AB8C8D5E7D79}"/>
              </a:ext>
            </a:extLst>
          </p:cNvPr>
          <p:cNvSpPr/>
          <p:nvPr/>
        </p:nvSpPr>
        <p:spPr>
          <a:xfrm>
            <a:off x="1609344" y="2006597"/>
            <a:ext cx="914400" cy="914400"/>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Sensor Node</a:t>
            </a:r>
          </a:p>
        </p:txBody>
      </p:sp>
      <p:sp>
        <p:nvSpPr>
          <p:cNvPr id="6" name="Rectangle 5">
            <a:extLst>
              <a:ext uri="{FF2B5EF4-FFF2-40B4-BE49-F238E27FC236}">
                <a16:creationId xmlns:a16="http://schemas.microsoft.com/office/drawing/2014/main" id="{94706E9D-84DC-48DF-B279-B7B6C0E60090}"/>
              </a:ext>
            </a:extLst>
          </p:cNvPr>
          <p:cNvSpPr/>
          <p:nvPr/>
        </p:nvSpPr>
        <p:spPr>
          <a:xfrm>
            <a:off x="8680704" y="2027145"/>
            <a:ext cx="1402080" cy="914400"/>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Data Collector</a:t>
            </a:r>
          </a:p>
        </p:txBody>
      </p:sp>
      <p:sp>
        <p:nvSpPr>
          <p:cNvPr id="7" name="Arrow: Right 6">
            <a:extLst>
              <a:ext uri="{FF2B5EF4-FFF2-40B4-BE49-F238E27FC236}">
                <a16:creationId xmlns:a16="http://schemas.microsoft.com/office/drawing/2014/main" id="{1E56A501-341A-40CB-AD6A-F3DCAE57BF31}"/>
              </a:ext>
            </a:extLst>
          </p:cNvPr>
          <p:cNvSpPr/>
          <p:nvPr/>
        </p:nvSpPr>
        <p:spPr>
          <a:xfrm>
            <a:off x="2761488" y="2221169"/>
            <a:ext cx="1664208" cy="4852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Publish</a:t>
            </a:r>
          </a:p>
        </p:txBody>
      </p:sp>
      <p:sp>
        <p:nvSpPr>
          <p:cNvPr id="8" name="Arrow: Right 7">
            <a:extLst>
              <a:ext uri="{FF2B5EF4-FFF2-40B4-BE49-F238E27FC236}">
                <a16:creationId xmlns:a16="http://schemas.microsoft.com/office/drawing/2014/main" id="{F80B383A-F322-493F-869C-BD526AB876B3}"/>
              </a:ext>
            </a:extLst>
          </p:cNvPr>
          <p:cNvSpPr/>
          <p:nvPr/>
        </p:nvSpPr>
        <p:spPr>
          <a:xfrm>
            <a:off x="6848856" y="2241717"/>
            <a:ext cx="1664208" cy="4852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Subscribe</a:t>
            </a:r>
          </a:p>
        </p:txBody>
      </p:sp>
    </p:spTree>
    <p:extLst>
      <p:ext uri="{BB962C8B-B14F-4D97-AF65-F5344CB8AC3E}">
        <p14:creationId xmlns:p14="http://schemas.microsoft.com/office/powerpoint/2010/main" val="2247217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Connecting Arduino devices to MQTT</a:t>
            </a:r>
          </a:p>
        </p:txBody>
      </p:sp>
      <p:sp>
        <p:nvSpPr>
          <p:cNvPr id="3" name="Text Placeholder 2"/>
          <p:cNvSpPr>
            <a:spLocks noGrp="1"/>
          </p:cNvSpPr>
          <p:nvPr>
            <p:ph idx="1"/>
          </p:nvPr>
        </p:nvSpPr>
        <p:spPr/>
        <p:txBody>
          <a:bodyPr/>
          <a:lstStyle/>
          <a:p>
            <a:r>
              <a:rPr lang="en-GB" dirty="0"/>
              <a:t>I use </a:t>
            </a:r>
            <a:r>
              <a:rPr lang="en-GB" b="1" dirty="0" err="1"/>
              <a:t>PubSubClient</a:t>
            </a:r>
            <a:r>
              <a:rPr lang="en-GB" dirty="0"/>
              <a:t> for Arduino devices</a:t>
            </a:r>
          </a:p>
          <a:p>
            <a:r>
              <a:rPr lang="en-GB" dirty="0"/>
              <a:t>You can add it to your Arduino solution as you would any other library</a:t>
            </a:r>
          </a:p>
          <a:p>
            <a:r>
              <a:rPr lang="en-GB" dirty="0"/>
              <a:t>It works well on the ESP8266 and ESP32 devices</a:t>
            </a:r>
          </a:p>
          <a:p>
            <a:r>
              <a:rPr lang="en-GB" dirty="0"/>
              <a:t>It can talk to any MQTT broker, including Azure the one provided by Azure IoT Hub (as long as you use secure sockets for the connection)</a:t>
            </a:r>
          </a:p>
          <a:p>
            <a:r>
              <a:rPr lang="en-GB" dirty="0"/>
              <a:t>There is also a Microsoft client you can add to an Arduino project</a:t>
            </a:r>
          </a:p>
          <a:p>
            <a:endParaRPr lang="en-GB" dirty="0"/>
          </a:p>
        </p:txBody>
      </p:sp>
    </p:spTree>
    <p:extLst>
      <p:ext uri="{BB962C8B-B14F-4D97-AF65-F5344CB8AC3E}">
        <p14:creationId xmlns:p14="http://schemas.microsoft.com/office/powerpoint/2010/main" val="2362228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Connecting to an MQTT broker</a:t>
            </a:r>
          </a:p>
        </p:txBody>
      </p:sp>
      <p:sp>
        <p:nvSpPr>
          <p:cNvPr id="3" name="Text Placeholder 2"/>
          <p:cNvSpPr>
            <a:spLocks noGrp="1"/>
          </p:cNvSpPr>
          <p:nvPr>
            <p:ph idx="1"/>
          </p:nvPr>
        </p:nvSpPr>
        <p:spPr>
          <a:xfrm>
            <a:off x="838203" y="3913631"/>
            <a:ext cx="10515600" cy="2263331"/>
          </a:xfrm>
        </p:spPr>
        <p:txBody>
          <a:bodyPr/>
          <a:lstStyle/>
          <a:p>
            <a:r>
              <a:rPr lang="en-GB" dirty="0"/>
              <a:t>Setting up an MQTT client is simple enough</a:t>
            </a:r>
          </a:p>
          <a:p>
            <a:r>
              <a:rPr lang="en-GB" dirty="0"/>
              <a:t>We need some configuration information that identifies the device to the broker</a:t>
            </a:r>
          </a:p>
          <a:p>
            <a:endParaRPr lang="en-GB" dirty="0"/>
          </a:p>
          <a:p>
            <a:pPr lvl="1"/>
            <a:endParaRPr lang="en-GB" dirty="0"/>
          </a:p>
        </p:txBody>
      </p:sp>
      <p:sp>
        <p:nvSpPr>
          <p:cNvPr id="5" name="Rectangle 4"/>
          <p:cNvSpPr/>
          <p:nvPr/>
        </p:nvSpPr>
        <p:spPr>
          <a:xfrm>
            <a:off x="838197" y="1935355"/>
            <a:ext cx="10329675" cy="1564724"/>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a:t>
            </a:r>
            <a:r>
              <a:rPr lang="en-GB" sz="2000" dirty="0" err="1">
                <a:solidFill>
                  <a:srgbClr val="000000"/>
                </a:solidFill>
                <a:latin typeface="Consolas" panose="020B0609020204030204" pitchFamily="49" charset="0"/>
              </a:rPr>
              <a:t>setServer</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settings.mqttServer</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settings.mqttPort</a:t>
            </a:r>
            <a:r>
              <a:rPr lang="en-GB" sz="2000" dirty="0">
                <a:solidFill>
                  <a:srgbClr val="000000"/>
                </a:solidFill>
                <a:latin typeface="Consolas" panose="020B0609020204030204" pitchFamily="49" charset="0"/>
              </a:rPr>
              <a:t>);</a:t>
            </a:r>
          </a:p>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a:t>
            </a:r>
            <a:r>
              <a:rPr lang="en-GB" sz="2000" dirty="0" err="1">
                <a:solidFill>
                  <a:srgbClr val="000000"/>
                </a:solidFill>
                <a:latin typeface="Consolas" panose="020B0609020204030204" pitchFamily="49" charset="0"/>
              </a:rPr>
              <a:t>setCallback</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callback</a:t>
            </a:r>
            <a:r>
              <a:rPr lang="en-GB" sz="2000" dirty="0">
                <a:solidFill>
                  <a:srgbClr val="000000"/>
                </a:solidFill>
                <a:latin typeface="Consolas" panose="020B0609020204030204" pitchFamily="49" charset="0"/>
              </a:rPr>
              <a:t>);</a:t>
            </a:r>
          </a:p>
          <a:p>
            <a:r>
              <a:rPr lang="en-GB" sz="2000" dirty="0" err="1">
                <a:latin typeface="Consolas" panose="020B0609020204030204" pitchFamily="49" charset="0"/>
              </a:rPr>
              <a:t>mqttPubSubClient</a:t>
            </a:r>
            <a:r>
              <a:rPr lang="en-GB" sz="2000" dirty="0">
                <a:latin typeface="Consolas" panose="020B0609020204030204" pitchFamily="49" charset="0"/>
              </a:rPr>
              <a:t>-&gt;connect(</a:t>
            </a:r>
            <a:r>
              <a:rPr lang="en-GB" sz="2000" dirty="0" err="1">
                <a:latin typeface="Consolas" panose="020B0609020204030204" pitchFamily="49" charset="0"/>
              </a:rPr>
              <a:t>settings.deviceName</a:t>
            </a:r>
            <a:r>
              <a:rPr lang="en-GB" sz="2000" dirty="0">
                <a:latin typeface="Consolas" panose="020B0609020204030204" pitchFamily="49" charset="0"/>
              </a:rPr>
              <a:t>, </a:t>
            </a:r>
            <a:r>
              <a:rPr lang="en-GB" sz="2000" dirty="0" err="1">
                <a:latin typeface="Consolas" panose="020B0609020204030204" pitchFamily="49" charset="0"/>
              </a:rPr>
              <a:t>settings.mqttUser</a:t>
            </a:r>
            <a:r>
              <a:rPr lang="en-GB" sz="2000" dirty="0">
                <a:latin typeface="Consolas" panose="020B0609020204030204" pitchFamily="49" charset="0"/>
              </a:rPr>
              <a:t>,</a:t>
            </a:r>
          </a:p>
          <a:p>
            <a:r>
              <a:rPr lang="en-GB" sz="2000" dirty="0">
                <a:latin typeface="Consolas" panose="020B0609020204030204" pitchFamily="49" charset="0"/>
              </a:rPr>
              <a:t>                          </a:t>
            </a:r>
            <a:r>
              <a:rPr lang="en-GB" sz="2000" dirty="0" err="1">
                <a:latin typeface="Consolas" panose="020B0609020204030204" pitchFamily="49" charset="0"/>
              </a:rPr>
              <a:t>settings.mqttPassword</a:t>
            </a:r>
            <a:r>
              <a:rPr lang="en-GB" sz="2000" dirty="0">
                <a:latin typeface="Consolas" panose="020B0609020204030204" pitchFamily="49" charset="0"/>
              </a:rPr>
              <a:t>);</a:t>
            </a:r>
            <a:endParaRPr lang="en-GB" sz="2000" dirty="0">
              <a:solidFill>
                <a:srgbClr val="000000"/>
              </a:solidFill>
              <a:latin typeface="Consolas" panose="020B0609020204030204" pitchFamily="49" charset="0"/>
            </a:endParaRPr>
          </a:p>
          <a:p>
            <a:endParaRPr lang="en-GB" sz="1568"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281546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Set the server</a:t>
            </a:r>
          </a:p>
        </p:txBody>
      </p:sp>
      <p:sp>
        <p:nvSpPr>
          <p:cNvPr id="3" name="Text Placeholder 2"/>
          <p:cNvSpPr>
            <a:spLocks noGrp="1"/>
          </p:cNvSpPr>
          <p:nvPr>
            <p:ph idx="1"/>
          </p:nvPr>
        </p:nvSpPr>
        <p:spPr>
          <a:xfrm>
            <a:off x="838203" y="3913631"/>
            <a:ext cx="10515600" cy="2263331"/>
          </a:xfrm>
        </p:spPr>
        <p:txBody>
          <a:bodyPr/>
          <a:lstStyle/>
          <a:p>
            <a:r>
              <a:rPr lang="en-GB" dirty="0"/>
              <a:t>This statement sets up the server</a:t>
            </a:r>
          </a:p>
          <a:p>
            <a:r>
              <a:rPr lang="en-GB" dirty="0"/>
              <a:t>The </a:t>
            </a:r>
            <a:r>
              <a:rPr lang="en-GB" dirty="0" err="1">
                <a:latin typeface="Consolas" panose="020B0609020204030204" pitchFamily="49" charset="0"/>
              </a:rPr>
              <a:t>mqttServer</a:t>
            </a:r>
            <a:r>
              <a:rPr lang="en-GB" dirty="0"/>
              <a:t> element is the network address of the server</a:t>
            </a:r>
          </a:p>
          <a:p>
            <a:r>
              <a:rPr lang="en-GB" dirty="0"/>
              <a:t>The </a:t>
            </a:r>
            <a:r>
              <a:rPr lang="en-GB" dirty="0" err="1">
                <a:latin typeface="Consolas" panose="020B0609020204030204" pitchFamily="49" charset="0"/>
              </a:rPr>
              <a:t>mqttport</a:t>
            </a:r>
            <a:r>
              <a:rPr lang="en-GB" dirty="0"/>
              <a:t> is the TCPIP port to be used</a:t>
            </a:r>
          </a:p>
          <a:p>
            <a:pPr lvl="1"/>
            <a:r>
              <a:rPr lang="en-GB" dirty="0"/>
              <a:t>Open data 1883</a:t>
            </a:r>
          </a:p>
          <a:p>
            <a:pPr lvl="1"/>
            <a:r>
              <a:rPr lang="en-GB" dirty="0"/>
              <a:t>Secure Sockets 8883</a:t>
            </a:r>
          </a:p>
          <a:p>
            <a:endParaRPr lang="en-GB" dirty="0"/>
          </a:p>
          <a:p>
            <a:pPr lvl="1"/>
            <a:endParaRPr lang="en-GB" dirty="0"/>
          </a:p>
        </p:txBody>
      </p:sp>
      <p:sp>
        <p:nvSpPr>
          <p:cNvPr id="5" name="Rectangle 4"/>
          <p:cNvSpPr/>
          <p:nvPr/>
        </p:nvSpPr>
        <p:spPr>
          <a:xfrm>
            <a:off x="838197" y="1935355"/>
            <a:ext cx="10329675" cy="1564724"/>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a:t>
            </a:r>
            <a:r>
              <a:rPr lang="en-GB" sz="2000" dirty="0" err="1">
                <a:solidFill>
                  <a:srgbClr val="000000"/>
                </a:solidFill>
                <a:latin typeface="Consolas" panose="020B0609020204030204" pitchFamily="49" charset="0"/>
              </a:rPr>
              <a:t>setServer</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settings.mqttServer</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settings.mqttPort</a:t>
            </a:r>
            <a:r>
              <a:rPr lang="en-GB" sz="2000" dirty="0">
                <a:solidFill>
                  <a:srgbClr val="000000"/>
                </a:solidFill>
                <a:latin typeface="Consolas" panose="020B0609020204030204" pitchFamily="49" charset="0"/>
              </a:rPr>
              <a:t>);</a:t>
            </a:r>
          </a:p>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a:t>
            </a:r>
            <a:r>
              <a:rPr lang="en-GB" sz="2000" dirty="0" err="1">
                <a:solidFill>
                  <a:srgbClr val="000000"/>
                </a:solidFill>
                <a:latin typeface="Consolas" panose="020B0609020204030204" pitchFamily="49" charset="0"/>
              </a:rPr>
              <a:t>setCallback</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callback</a:t>
            </a:r>
            <a:r>
              <a:rPr lang="en-GB" sz="2000" dirty="0">
                <a:solidFill>
                  <a:srgbClr val="000000"/>
                </a:solidFill>
                <a:latin typeface="Consolas" panose="020B0609020204030204" pitchFamily="49" charset="0"/>
              </a:rPr>
              <a:t>);</a:t>
            </a:r>
          </a:p>
          <a:p>
            <a:r>
              <a:rPr lang="en-GB" sz="2000" dirty="0" err="1">
                <a:latin typeface="Consolas" panose="020B0609020204030204" pitchFamily="49" charset="0"/>
              </a:rPr>
              <a:t>mqttPubSubClient</a:t>
            </a:r>
            <a:r>
              <a:rPr lang="en-GB" sz="2000" dirty="0">
                <a:latin typeface="Consolas" panose="020B0609020204030204" pitchFamily="49" charset="0"/>
              </a:rPr>
              <a:t>-&gt;connect(</a:t>
            </a:r>
            <a:r>
              <a:rPr lang="en-GB" sz="2000" dirty="0" err="1">
                <a:latin typeface="Consolas" panose="020B0609020204030204" pitchFamily="49" charset="0"/>
              </a:rPr>
              <a:t>settings.deviceName</a:t>
            </a:r>
            <a:r>
              <a:rPr lang="en-GB" sz="2000" dirty="0">
                <a:latin typeface="Consolas" panose="020B0609020204030204" pitchFamily="49" charset="0"/>
              </a:rPr>
              <a:t>, </a:t>
            </a:r>
            <a:r>
              <a:rPr lang="en-GB" sz="2000" dirty="0" err="1">
                <a:latin typeface="Consolas" panose="020B0609020204030204" pitchFamily="49" charset="0"/>
              </a:rPr>
              <a:t>settings.mqttUser</a:t>
            </a:r>
            <a:r>
              <a:rPr lang="en-GB" sz="2000" dirty="0">
                <a:latin typeface="Consolas" panose="020B0609020204030204" pitchFamily="49" charset="0"/>
              </a:rPr>
              <a:t>,</a:t>
            </a:r>
          </a:p>
          <a:p>
            <a:r>
              <a:rPr lang="en-GB" sz="2000" dirty="0">
                <a:latin typeface="Consolas" panose="020B0609020204030204" pitchFamily="49" charset="0"/>
              </a:rPr>
              <a:t>                          </a:t>
            </a:r>
            <a:r>
              <a:rPr lang="en-GB" sz="2000" dirty="0" err="1">
                <a:latin typeface="Consolas" panose="020B0609020204030204" pitchFamily="49" charset="0"/>
              </a:rPr>
              <a:t>settings.mqttPassword</a:t>
            </a:r>
            <a:r>
              <a:rPr lang="en-GB" sz="2000" dirty="0">
                <a:latin typeface="Consolas" panose="020B0609020204030204" pitchFamily="49" charset="0"/>
              </a:rPr>
              <a:t>);</a:t>
            </a:r>
            <a:endParaRPr lang="en-GB" sz="2000" dirty="0">
              <a:solidFill>
                <a:srgbClr val="000000"/>
              </a:solidFill>
              <a:latin typeface="Consolas" panose="020B0609020204030204" pitchFamily="49" charset="0"/>
            </a:endParaRPr>
          </a:p>
          <a:p>
            <a:endParaRPr lang="en-GB" sz="1568" dirty="0">
              <a:solidFill>
                <a:srgbClr val="000000"/>
              </a:solidFill>
              <a:latin typeface="Consolas" panose="020B0609020204030204" pitchFamily="49" charset="0"/>
            </a:endParaRPr>
          </a:p>
        </p:txBody>
      </p:sp>
      <p:sp>
        <p:nvSpPr>
          <p:cNvPr id="4" name="Rectangle 3">
            <a:extLst>
              <a:ext uri="{FF2B5EF4-FFF2-40B4-BE49-F238E27FC236}">
                <a16:creationId xmlns:a16="http://schemas.microsoft.com/office/drawing/2014/main" id="{0948F9E7-CB25-4546-AD3A-D7379D11CD11}"/>
              </a:ext>
            </a:extLst>
          </p:cNvPr>
          <p:cNvSpPr/>
          <p:nvPr/>
        </p:nvSpPr>
        <p:spPr>
          <a:xfrm>
            <a:off x="886965" y="1970543"/>
            <a:ext cx="9598155" cy="335132"/>
          </a:xfrm>
          <a:prstGeom prst="rect">
            <a:avLst/>
          </a:prstGeom>
          <a:solidFill>
            <a:schemeClr val="accent6">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73428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Assign a function for </a:t>
            </a:r>
            <a:r>
              <a:rPr lang="en-GB" dirty="0" err="1"/>
              <a:t>callbacks</a:t>
            </a:r>
            <a:endParaRPr lang="en-GB" dirty="0"/>
          </a:p>
        </p:txBody>
      </p:sp>
      <p:sp>
        <p:nvSpPr>
          <p:cNvPr id="3" name="Text Placeholder 2"/>
          <p:cNvSpPr>
            <a:spLocks noGrp="1"/>
          </p:cNvSpPr>
          <p:nvPr>
            <p:ph idx="1"/>
          </p:nvPr>
        </p:nvSpPr>
        <p:spPr>
          <a:xfrm>
            <a:off x="838203" y="3913631"/>
            <a:ext cx="10515600" cy="2263331"/>
          </a:xfrm>
        </p:spPr>
        <p:txBody>
          <a:bodyPr/>
          <a:lstStyle/>
          <a:p>
            <a:r>
              <a:rPr lang="en-GB" dirty="0"/>
              <a:t>This statement identifies the function to be called when the broker sends an MQTT message to a topic the device has subscribed to</a:t>
            </a:r>
          </a:p>
          <a:p>
            <a:pPr lvl="1"/>
            <a:r>
              <a:rPr lang="en-GB" dirty="0"/>
              <a:t>Our application must contain a function called </a:t>
            </a:r>
            <a:r>
              <a:rPr lang="en-GB" dirty="0" err="1">
                <a:latin typeface="Consolas" panose="020B0609020204030204" pitchFamily="49" charset="0"/>
              </a:rPr>
              <a:t>callback</a:t>
            </a:r>
            <a:endParaRPr lang="en-GB" dirty="0">
              <a:latin typeface="Consolas" panose="020B0609020204030204" pitchFamily="49" charset="0"/>
            </a:endParaRPr>
          </a:p>
          <a:p>
            <a:r>
              <a:rPr lang="en-GB" dirty="0"/>
              <a:t>This is how we can use MQTT to control a device</a:t>
            </a:r>
          </a:p>
          <a:p>
            <a:endParaRPr lang="en-GB" dirty="0"/>
          </a:p>
          <a:p>
            <a:endParaRPr lang="en-GB" dirty="0"/>
          </a:p>
          <a:p>
            <a:pPr lvl="1"/>
            <a:endParaRPr lang="en-GB" dirty="0"/>
          </a:p>
        </p:txBody>
      </p:sp>
      <p:sp>
        <p:nvSpPr>
          <p:cNvPr id="5" name="Rectangle 4"/>
          <p:cNvSpPr/>
          <p:nvPr/>
        </p:nvSpPr>
        <p:spPr>
          <a:xfrm>
            <a:off x="838197" y="1935355"/>
            <a:ext cx="10329675" cy="1564724"/>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a:t>
            </a:r>
            <a:r>
              <a:rPr lang="en-GB" sz="2000" dirty="0" err="1">
                <a:solidFill>
                  <a:srgbClr val="000000"/>
                </a:solidFill>
                <a:latin typeface="Consolas" panose="020B0609020204030204" pitchFamily="49" charset="0"/>
              </a:rPr>
              <a:t>setServer</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settings.mqttServer</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settings.mqttPort</a:t>
            </a:r>
            <a:r>
              <a:rPr lang="en-GB" sz="2000" dirty="0">
                <a:solidFill>
                  <a:srgbClr val="000000"/>
                </a:solidFill>
                <a:latin typeface="Consolas" panose="020B0609020204030204" pitchFamily="49" charset="0"/>
              </a:rPr>
              <a:t>);</a:t>
            </a:r>
          </a:p>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a:t>
            </a:r>
            <a:r>
              <a:rPr lang="en-GB" sz="2000" dirty="0" err="1">
                <a:solidFill>
                  <a:srgbClr val="000000"/>
                </a:solidFill>
                <a:latin typeface="Consolas" panose="020B0609020204030204" pitchFamily="49" charset="0"/>
              </a:rPr>
              <a:t>setCallback</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callback</a:t>
            </a:r>
            <a:r>
              <a:rPr lang="en-GB" sz="2000" dirty="0">
                <a:solidFill>
                  <a:srgbClr val="000000"/>
                </a:solidFill>
                <a:latin typeface="Consolas" panose="020B0609020204030204" pitchFamily="49" charset="0"/>
              </a:rPr>
              <a:t>);</a:t>
            </a:r>
          </a:p>
          <a:p>
            <a:r>
              <a:rPr lang="en-GB" sz="2000" dirty="0" err="1">
                <a:latin typeface="Consolas" panose="020B0609020204030204" pitchFamily="49" charset="0"/>
              </a:rPr>
              <a:t>mqttPubSubClient</a:t>
            </a:r>
            <a:r>
              <a:rPr lang="en-GB" sz="2000" dirty="0">
                <a:latin typeface="Consolas" panose="020B0609020204030204" pitchFamily="49" charset="0"/>
              </a:rPr>
              <a:t>-&gt;connect(</a:t>
            </a:r>
            <a:r>
              <a:rPr lang="en-GB" sz="2000" dirty="0" err="1">
                <a:latin typeface="Consolas" panose="020B0609020204030204" pitchFamily="49" charset="0"/>
              </a:rPr>
              <a:t>settings.deviceName</a:t>
            </a:r>
            <a:r>
              <a:rPr lang="en-GB" sz="2000" dirty="0">
                <a:latin typeface="Consolas" panose="020B0609020204030204" pitchFamily="49" charset="0"/>
              </a:rPr>
              <a:t>, </a:t>
            </a:r>
            <a:r>
              <a:rPr lang="en-GB" sz="2000" dirty="0" err="1">
                <a:latin typeface="Consolas" panose="020B0609020204030204" pitchFamily="49" charset="0"/>
              </a:rPr>
              <a:t>settings.mqttUser</a:t>
            </a:r>
            <a:r>
              <a:rPr lang="en-GB" sz="2000" dirty="0">
                <a:latin typeface="Consolas" panose="020B0609020204030204" pitchFamily="49" charset="0"/>
              </a:rPr>
              <a:t>,</a:t>
            </a:r>
          </a:p>
          <a:p>
            <a:r>
              <a:rPr lang="en-GB" sz="2000" dirty="0">
                <a:latin typeface="Consolas" panose="020B0609020204030204" pitchFamily="49" charset="0"/>
              </a:rPr>
              <a:t>                          </a:t>
            </a:r>
            <a:r>
              <a:rPr lang="en-GB" sz="2000" dirty="0" err="1">
                <a:latin typeface="Consolas" panose="020B0609020204030204" pitchFamily="49" charset="0"/>
              </a:rPr>
              <a:t>settings.mqttPassword</a:t>
            </a:r>
            <a:r>
              <a:rPr lang="en-GB" sz="2000" dirty="0">
                <a:latin typeface="Consolas" panose="020B0609020204030204" pitchFamily="49" charset="0"/>
              </a:rPr>
              <a:t>);</a:t>
            </a:r>
            <a:endParaRPr lang="en-GB" sz="2000" dirty="0">
              <a:solidFill>
                <a:srgbClr val="000000"/>
              </a:solidFill>
              <a:latin typeface="Consolas" panose="020B0609020204030204" pitchFamily="49" charset="0"/>
            </a:endParaRPr>
          </a:p>
          <a:p>
            <a:endParaRPr lang="en-GB" sz="1568" dirty="0">
              <a:solidFill>
                <a:srgbClr val="000000"/>
              </a:solidFill>
              <a:latin typeface="Consolas" panose="020B0609020204030204" pitchFamily="49" charset="0"/>
            </a:endParaRPr>
          </a:p>
        </p:txBody>
      </p:sp>
      <p:sp>
        <p:nvSpPr>
          <p:cNvPr id="4" name="Rectangle 3">
            <a:extLst>
              <a:ext uri="{FF2B5EF4-FFF2-40B4-BE49-F238E27FC236}">
                <a16:creationId xmlns:a16="http://schemas.microsoft.com/office/drawing/2014/main" id="{0948F9E7-CB25-4546-AD3A-D7379D11CD11}"/>
              </a:ext>
            </a:extLst>
          </p:cNvPr>
          <p:cNvSpPr/>
          <p:nvPr/>
        </p:nvSpPr>
        <p:spPr>
          <a:xfrm>
            <a:off x="926592" y="2193896"/>
            <a:ext cx="5608320" cy="405509"/>
          </a:xfrm>
          <a:prstGeom prst="rect">
            <a:avLst/>
          </a:prstGeom>
          <a:solidFill>
            <a:schemeClr val="accent6">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47122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Connect the device</a:t>
            </a:r>
          </a:p>
        </p:txBody>
      </p:sp>
      <p:sp>
        <p:nvSpPr>
          <p:cNvPr id="3" name="Text Placeholder 2"/>
          <p:cNvSpPr>
            <a:spLocks noGrp="1"/>
          </p:cNvSpPr>
          <p:nvPr>
            <p:ph idx="1"/>
          </p:nvPr>
        </p:nvSpPr>
        <p:spPr>
          <a:xfrm>
            <a:off x="838203" y="3645409"/>
            <a:ext cx="10515600" cy="2531554"/>
          </a:xfrm>
        </p:spPr>
        <p:txBody>
          <a:bodyPr/>
          <a:lstStyle/>
          <a:p>
            <a:r>
              <a:rPr lang="en-GB" dirty="0"/>
              <a:t>This call actually makes the connection</a:t>
            </a:r>
          </a:p>
          <a:p>
            <a:pPr lvl="1"/>
            <a:r>
              <a:rPr lang="en-GB" dirty="0"/>
              <a:t>The device name is the MQTT device name</a:t>
            </a:r>
          </a:p>
          <a:p>
            <a:pPr lvl="1"/>
            <a:r>
              <a:rPr lang="en-GB" dirty="0"/>
              <a:t>On a standard MQTT broker the </a:t>
            </a:r>
            <a:r>
              <a:rPr lang="en-GB" dirty="0" err="1">
                <a:latin typeface="Consolas" panose="020B0609020204030204" pitchFamily="49" charset="0"/>
              </a:rPr>
              <a:t>mqttUser</a:t>
            </a:r>
            <a:r>
              <a:rPr lang="en-GB" dirty="0"/>
              <a:t> is the username for the broker and the </a:t>
            </a:r>
            <a:r>
              <a:rPr lang="en-GB" dirty="0" err="1">
                <a:latin typeface="Consolas" panose="020B0609020204030204" pitchFamily="49" charset="0"/>
              </a:rPr>
              <a:t>mqttPassword</a:t>
            </a:r>
            <a:r>
              <a:rPr lang="en-GB" dirty="0"/>
              <a:t> is the password </a:t>
            </a:r>
          </a:p>
          <a:p>
            <a:pPr lvl="1"/>
            <a:r>
              <a:rPr lang="en-GB" dirty="0"/>
              <a:t>This is not particularly secure – anyone with the broker username and password can add their own devices and subscribe to endpoints</a:t>
            </a:r>
          </a:p>
          <a:p>
            <a:endParaRPr lang="en-GB" dirty="0"/>
          </a:p>
          <a:p>
            <a:endParaRPr lang="en-GB" dirty="0"/>
          </a:p>
          <a:p>
            <a:pPr lvl="1"/>
            <a:endParaRPr lang="en-GB" dirty="0"/>
          </a:p>
        </p:txBody>
      </p:sp>
      <p:sp>
        <p:nvSpPr>
          <p:cNvPr id="5" name="Rectangle 4"/>
          <p:cNvSpPr/>
          <p:nvPr/>
        </p:nvSpPr>
        <p:spPr>
          <a:xfrm>
            <a:off x="838197" y="1935355"/>
            <a:ext cx="10329675" cy="1564724"/>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a:t>
            </a:r>
            <a:r>
              <a:rPr lang="en-GB" sz="2000" dirty="0" err="1">
                <a:solidFill>
                  <a:srgbClr val="000000"/>
                </a:solidFill>
                <a:latin typeface="Consolas" panose="020B0609020204030204" pitchFamily="49" charset="0"/>
              </a:rPr>
              <a:t>setServer</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settings.mqttServer</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settings.mqttPort</a:t>
            </a:r>
            <a:r>
              <a:rPr lang="en-GB" sz="2000" dirty="0">
                <a:solidFill>
                  <a:srgbClr val="000000"/>
                </a:solidFill>
                <a:latin typeface="Consolas" panose="020B0609020204030204" pitchFamily="49" charset="0"/>
              </a:rPr>
              <a:t>);</a:t>
            </a:r>
          </a:p>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a:t>
            </a:r>
            <a:r>
              <a:rPr lang="en-GB" sz="2000" dirty="0" err="1">
                <a:solidFill>
                  <a:srgbClr val="000000"/>
                </a:solidFill>
                <a:latin typeface="Consolas" panose="020B0609020204030204" pitchFamily="49" charset="0"/>
              </a:rPr>
              <a:t>setCallback</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callback</a:t>
            </a:r>
            <a:r>
              <a:rPr lang="en-GB" sz="2000" dirty="0">
                <a:solidFill>
                  <a:srgbClr val="000000"/>
                </a:solidFill>
                <a:latin typeface="Consolas" panose="020B0609020204030204" pitchFamily="49" charset="0"/>
              </a:rPr>
              <a:t>);</a:t>
            </a:r>
          </a:p>
          <a:p>
            <a:r>
              <a:rPr lang="en-GB" sz="2000" dirty="0" err="1">
                <a:latin typeface="Consolas" panose="020B0609020204030204" pitchFamily="49" charset="0"/>
              </a:rPr>
              <a:t>mqttPubSubClient</a:t>
            </a:r>
            <a:r>
              <a:rPr lang="en-GB" sz="2000" dirty="0">
                <a:latin typeface="Consolas" panose="020B0609020204030204" pitchFamily="49" charset="0"/>
              </a:rPr>
              <a:t>-&gt;connect(</a:t>
            </a:r>
            <a:r>
              <a:rPr lang="en-GB" sz="2000" dirty="0" err="1">
                <a:latin typeface="Consolas" panose="020B0609020204030204" pitchFamily="49" charset="0"/>
              </a:rPr>
              <a:t>settings.deviceName</a:t>
            </a:r>
            <a:r>
              <a:rPr lang="en-GB" sz="2000" dirty="0">
                <a:latin typeface="Consolas" panose="020B0609020204030204" pitchFamily="49" charset="0"/>
              </a:rPr>
              <a:t>, </a:t>
            </a:r>
            <a:r>
              <a:rPr lang="en-GB" sz="2000" dirty="0" err="1">
                <a:latin typeface="Consolas" panose="020B0609020204030204" pitchFamily="49" charset="0"/>
              </a:rPr>
              <a:t>settings.mqttUser</a:t>
            </a:r>
            <a:r>
              <a:rPr lang="en-GB" sz="2000" dirty="0">
                <a:latin typeface="Consolas" panose="020B0609020204030204" pitchFamily="49" charset="0"/>
              </a:rPr>
              <a:t>,</a:t>
            </a:r>
          </a:p>
          <a:p>
            <a:r>
              <a:rPr lang="en-GB" sz="2000" dirty="0">
                <a:latin typeface="Consolas" panose="020B0609020204030204" pitchFamily="49" charset="0"/>
              </a:rPr>
              <a:t>                          </a:t>
            </a:r>
            <a:r>
              <a:rPr lang="en-GB" sz="2000" dirty="0" err="1">
                <a:latin typeface="Consolas" panose="020B0609020204030204" pitchFamily="49" charset="0"/>
              </a:rPr>
              <a:t>settings.mqttPassword</a:t>
            </a:r>
            <a:r>
              <a:rPr lang="en-GB" sz="2000" dirty="0">
                <a:latin typeface="Consolas" panose="020B0609020204030204" pitchFamily="49" charset="0"/>
              </a:rPr>
              <a:t>);</a:t>
            </a:r>
            <a:endParaRPr lang="en-GB" sz="2000" dirty="0">
              <a:solidFill>
                <a:srgbClr val="000000"/>
              </a:solidFill>
              <a:latin typeface="Consolas" panose="020B0609020204030204" pitchFamily="49" charset="0"/>
            </a:endParaRPr>
          </a:p>
          <a:p>
            <a:endParaRPr lang="en-GB" sz="1568" dirty="0">
              <a:solidFill>
                <a:srgbClr val="000000"/>
              </a:solidFill>
              <a:latin typeface="Consolas" panose="020B0609020204030204" pitchFamily="49" charset="0"/>
            </a:endParaRPr>
          </a:p>
        </p:txBody>
      </p:sp>
      <p:sp>
        <p:nvSpPr>
          <p:cNvPr id="4" name="Rectangle 3">
            <a:extLst>
              <a:ext uri="{FF2B5EF4-FFF2-40B4-BE49-F238E27FC236}">
                <a16:creationId xmlns:a16="http://schemas.microsoft.com/office/drawing/2014/main" id="{0948F9E7-CB25-4546-AD3A-D7379D11CD11}"/>
              </a:ext>
            </a:extLst>
          </p:cNvPr>
          <p:cNvSpPr/>
          <p:nvPr/>
        </p:nvSpPr>
        <p:spPr>
          <a:xfrm>
            <a:off x="923541" y="2599405"/>
            <a:ext cx="9256779" cy="668051"/>
          </a:xfrm>
          <a:prstGeom prst="rect">
            <a:avLst/>
          </a:prstGeom>
          <a:solidFill>
            <a:schemeClr val="accent6">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53281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463A4-718C-451F-A332-67C1D33041C3}"/>
              </a:ext>
            </a:extLst>
          </p:cNvPr>
          <p:cNvSpPr>
            <a:spLocks noGrp="1"/>
          </p:cNvSpPr>
          <p:nvPr>
            <p:ph type="title"/>
          </p:nvPr>
        </p:nvSpPr>
        <p:spPr/>
        <p:txBody>
          <a:bodyPr/>
          <a:lstStyle/>
          <a:p>
            <a:r>
              <a:rPr lang="en-GB" dirty="0"/>
              <a:t>Sending MQTT Messages</a:t>
            </a:r>
          </a:p>
        </p:txBody>
      </p:sp>
      <p:sp>
        <p:nvSpPr>
          <p:cNvPr id="3" name="Content Placeholder 2">
            <a:extLst>
              <a:ext uri="{FF2B5EF4-FFF2-40B4-BE49-F238E27FC236}">
                <a16:creationId xmlns:a16="http://schemas.microsoft.com/office/drawing/2014/main" id="{5ACFD484-8578-4310-B3DF-A356DD81F0C5}"/>
              </a:ext>
            </a:extLst>
          </p:cNvPr>
          <p:cNvSpPr>
            <a:spLocks noGrp="1"/>
          </p:cNvSpPr>
          <p:nvPr>
            <p:ph idx="1"/>
          </p:nvPr>
        </p:nvSpPr>
        <p:spPr>
          <a:xfrm>
            <a:off x="838203" y="2962657"/>
            <a:ext cx="10515600" cy="3214306"/>
          </a:xfrm>
        </p:spPr>
        <p:txBody>
          <a:bodyPr/>
          <a:lstStyle/>
          <a:p>
            <a:r>
              <a:rPr lang="en-GB" dirty="0"/>
              <a:t>A message is a string of bytes which is published on a given topic</a:t>
            </a:r>
          </a:p>
          <a:p>
            <a:r>
              <a:rPr lang="en-GB" dirty="0"/>
              <a:t>Topics are hierarchical and can contain wildcards which allow a subscriber to receive from collections of sources</a:t>
            </a:r>
          </a:p>
          <a:p>
            <a:endParaRPr lang="en-GB" b="1" dirty="0"/>
          </a:p>
        </p:txBody>
      </p:sp>
      <p:sp>
        <p:nvSpPr>
          <p:cNvPr id="4" name="Rectangle 3">
            <a:extLst>
              <a:ext uri="{FF2B5EF4-FFF2-40B4-BE49-F238E27FC236}">
                <a16:creationId xmlns:a16="http://schemas.microsoft.com/office/drawing/2014/main" id="{E4542270-8EAE-4F0A-8A6E-017BEBA7FBCD}"/>
              </a:ext>
            </a:extLst>
          </p:cNvPr>
          <p:cNvSpPr/>
          <p:nvPr/>
        </p:nvSpPr>
        <p:spPr>
          <a:xfrm>
            <a:off x="838197" y="1935355"/>
            <a:ext cx="10329675" cy="400110"/>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-&gt;publish("</a:t>
            </a:r>
            <a:r>
              <a:rPr lang="en-GB" sz="2000" dirty="0" err="1">
                <a:solidFill>
                  <a:srgbClr val="000000"/>
                </a:solidFill>
                <a:latin typeface="Consolas" panose="020B0609020204030204" pitchFamily="49" charset="0"/>
              </a:rPr>
              <a:t>airquality</a:t>
            </a:r>
            <a:r>
              <a:rPr lang="en-GB" sz="2000" dirty="0">
                <a:solidFill>
                  <a:srgbClr val="000000"/>
                </a:solidFill>
                <a:latin typeface="Consolas" panose="020B0609020204030204" pitchFamily="49" charset="0"/>
              </a:rPr>
              <a:t>/data", </a:t>
            </a:r>
            <a:r>
              <a:rPr lang="en-GB" sz="2000" dirty="0">
                <a:solidFill>
                  <a:srgbClr val="808080"/>
                </a:solidFill>
                <a:latin typeface="Consolas" panose="020B0609020204030204" pitchFamily="49" charset="0"/>
              </a:rPr>
              <a:t>buffer</a:t>
            </a:r>
            <a:r>
              <a:rPr lang="en-GB" sz="2000" dirty="0">
                <a:solidFill>
                  <a:srgbClr val="000000"/>
                </a:solidFill>
                <a:latin typeface="Consolas" panose="020B0609020204030204" pitchFamily="49" charset="0"/>
              </a:rPr>
              <a:t>);</a:t>
            </a:r>
            <a:endParaRPr lang="en-GB" sz="1568"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4240377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defTabSz="914400">
              <a:spcBef>
                <a:spcPct val="0"/>
              </a:spcBef>
            </a:pPr>
            <a:r>
              <a:rPr lang="en-US" sz="3200" kern="1200">
                <a:solidFill>
                  <a:schemeClr val="bg1"/>
                </a:solidFill>
                <a:latin typeface="+mj-lt"/>
                <a:ea typeface="+mj-ea"/>
                <a:cs typeface="+mj-cs"/>
              </a:rPr>
              <a:t>Begin to Code with C#</a:t>
            </a:r>
          </a:p>
        </p:txBody>
      </p:sp>
      <p:pic>
        <p:nvPicPr>
          <p:cNvPr id="4" name="Content Placeholder 3"/>
          <p:cNvPicPr>
            <a:picLocks noGrp="1" noChangeAspect="1"/>
          </p:cNvPicPr>
          <p:nvPr>
            <p:ph idx="1"/>
          </p:nvPr>
        </p:nvPicPr>
        <p:blipFill>
          <a:blip r:embed="rId2"/>
          <a:stretch>
            <a:fillRect/>
          </a:stretch>
        </p:blipFill>
        <p:spPr>
          <a:xfrm>
            <a:off x="1158699" y="1675227"/>
            <a:ext cx="9874602" cy="4394199"/>
          </a:xfrm>
          <a:prstGeom prst="rect">
            <a:avLst/>
          </a:prstGeom>
        </p:spPr>
      </p:pic>
    </p:spTree>
    <p:extLst>
      <p:ext uri="{BB962C8B-B14F-4D97-AF65-F5344CB8AC3E}">
        <p14:creationId xmlns:p14="http://schemas.microsoft.com/office/powerpoint/2010/main" val="2197134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463A4-718C-451F-A332-67C1D33041C3}"/>
              </a:ext>
            </a:extLst>
          </p:cNvPr>
          <p:cNvSpPr>
            <a:spLocks noGrp="1"/>
          </p:cNvSpPr>
          <p:nvPr>
            <p:ph type="title"/>
          </p:nvPr>
        </p:nvSpPr>
        <p:spPr/>
        <p:txBody>
          <a:bodyPr/>
          <a:lstStyle/>
          <a:p>
            <a:r>
              <a:rPr lang="en-GB" dirty="0"/>
              <a:t>Receiving MQTT Messages</a:t>
            </a:r>
          </a:p>
        </p:txBody>
      </p:sp>
      <p:sp>
        <p:nvSpPr>
          <p:cNvPr id="3" name="Content Placeholder 2">
            <a:extLst>
              <a:ext uri="{FF2B5EF4-FFF2-40B4-BE49-F238E27FC236}">
                <a16:creationId xmlns:a16="http://schemas.microsoft.com/office/drawing/2014/main" id="{5ACFD484-8578-4310-B3DF-A356DD81F0C5}"/>
              </a:ext>
            </a:extLst>
          </p:cNvPr>
          <p:cNvSpPr>
            <a:spLocks noGrp="1"/>
          </p:cNvSpPr>
          <p:nvPr>
            <p:ph idx="1"/>
          </p:nvPr>
        </p:nvSpPr>
        <p:spPr>
          <a:xfrm>
            <a:off x="838203" y="2962657"/>
            <a:ext cx="10515600" cy="3214306"/>
          </a:xfrm>
        </p:spPr>
        <p:txBody>
          <a:bodyPr/>
          <a:lstStyle/>
          <a:p>
            <a:r>
              <a:rPr lang="en-GB" dirty="0"/>
              <a:t>The node can nominate a topic which it is interested in</a:t>
            </a:r>
          </a:p>
          <a:p>
            <a:r>
              <a:rPr lang="en-GB" dirty="0"/>
              <a:t>The broker will relay messages sent to that topic onto that node</a:t>
            </a:r>
          </a:p>
          <a:p>
            <a:r>
              <a:rPr lang="en-GB" dirty="0"/>
              <a:t>This will cause the </a:t>
            </a:r>
            <a:r>
              <a:rPr lang="en-GB" dirty="0" err="1"/>
              <a:t>callback</a:t>
            </a:r>
            <a:r>
              <a:rPr lang="en-GB" dirty="0"/>
              <a:t> function to be called each time a message for that topic arrives</a:t>
            </a:r>
          </a:p>
          <a:p>
            <a:endParaRPr lang="en-GB" b="1" dirty="0"/>
          </a:p>
        </p:txBody>
      </p:sp>
      <p:sp>
        <p:nvSpPr>
          <p:cNvPr id="4" name="Rectangle 3">
            <a:extLst>
              <a:ext uri="{FF2B5EF4-FFF2-40B4-BE49-F238E27FC236}">
                <a16:creationId xmlns:a16="http://schemas.microsoft.com/office/drawing/2014/main" id="{E4542270-8EAE-4F0A-8A6E-017BEBA7FBCD}"/>
              </a:ext>
            </a:extLst>
          </p:cNvPr>
          <p:cNvSpPr/>
          <p:nvPr/>
        </p:nvSpPr>
        <p:spPr>
          <a:xfrm>
            <a:off x="838197" y="1935355"/>
            <a:ext cx="10329675" cy="400110"/>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-&gt;subscribe(</a:t>
            </a:r>
            <a:r>
              <a:rPr lang="en-GB" sz="2000" dirty="0" err="1">
                <a:solidFill>
                  <a:srgbClr val="000000"/>
                </a:solidFill>
                <a:latin typeface="Consolas" panose="020B0609020204030204" pitchFamily="49" charset="0"/>
              </a:rPr>
              <a:t>settings.mqttSubscribeTopic</a:t>
            </a:r>
            <a:r>
              <a:rPr lang="en-GB" sz="2000" dirty="0">
                <a:solidFill>
                  <a:srgbClr val="000000"/>
                </a:solidFill>
                <a:latin typeface="Consolas" panose="020B0609020204030204" pitchFamily="49" charset="0"/>
              </a:rPr>
              <a:t>);</a:t>
            </a:r>
            <a:endParaRPr lang="en-GB" sz="1568"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2998243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463A4-718C-451F-A332-67C1D33041C3}"/>
              </a:ext>
            </a:extLst>
          </p:cNvPr>
          <p:cNvSpPr>
            <a:spLocks noGrp="1"/>
          </p:cNvSpPr>
          <p:nvPr>
            <p:ph type="title"/>
          </p:nvPr>
        </p:nvSpPr>
        <p:spPr/>
        <p:txBody>
          <a:bodyPr/>
          <a:lstStyle/>
          <a:p>
            <a:r>
              <a:rPr lang="en-GB" dirty="0"/>
              <a:t>Keeping the MQTT connection alive</a:t>
            </a:r>
          </a:p>
        </p:txBody>
      </p:sp>
      <p:sp>
        <p:nvSpPr>
          <p:cNvPr id="3" name="Content Placeholder 2">
            <a:extLst>
              <a:ext uri="{FF2B5EF4-FFF2-40B4-BE49-F238E27FC236}">
                <a16:creationId xmlns:a16="http://schemas.microsoft.com/office/drawing/2014/main" id="{5ACFD484-8578-4310-B3DF-A356DD81F0C5}"/>
              </a:ext>
            </a:extLst>
          </p:cNvPr>
          <p:cNvSpPr>
            <a:spLocks noGrp="1"/>
          </p:cNvSpPr>
          <p:nvPr>
            <p:ph idx="1"/>
          </p:nvPr>
        </p:nvSpPr>
        <p:spPr>
          <a:xfrm>
            <a:off x="838203" y="2962657"/>
            <a:ext cx="10515600" cy="3214306"/>
          </a:xfrm>
        </p:spPr>
        <p:txBody>
          <a:bodyPr/>
          <a:lstStyle/>
          <a:p>
            <a:r>
              <a:rPr lang="en-GB" dirty="0"/>
              <a:t>MQTT clients send a message every 9 seconds to keep the MQTT connection alive</a:t>
            </a:r>
          </a:p>
          <a:p>
            <a:r>
              <a:rPr lang="en-GB" dirty="0"/>
              <a:t>The node must make regular calls to the loop method in the MQTT connection object to check for incoming messages and send the heartbeat message</a:t>
            </a:r>
          </a:p>
          <a:p>
            <a:r>
              <a:rPr lang="en-GB" dirty="0"/>
              <a:t>This is how the broker determines which clients are connected</a:t>
            </a:r>
          </a:p>
        </p:txBody>
      </p:sp>
      <p:sp>
        <p:nvSpPr>
          <p:cNvPr id="4" name="Rectangle 3">
            <a:extLst>
              <a:ext uri="{FF2B5EF4-FFF2-40B4-BE49-F238E27FC236}">
                <a16:creationId xmlns:a16="http://schemas.microsoft.com/office/drawing/2014/main" id="{E4542270-8EAE-4F0A-8A6E-017BEBA7FBCD}"/>
              </a:ext>
            </a:extLst>
          </p:cNvPr>
          <p:cNvSpPr/>
          <p:nvPr/>
        </p:nvSpPr>
        <p:spPr>
          <a:xfrm>
            <a:off x="838197" y="1935355"/>
            <a:ext cx="10329675" cy="400110"/>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-&gt;loop();</a:t>
            </a:r>
            <a:endParaRPr lang="en-GB" sz="1568"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4099613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F031A-57F7-4CAF-B497-8AF597BE0633}"/>
              </a:ext>
            </a:extLst>
          </p:cNvPr>
          <p:cNvSpPr>
            <a:spLocks noGrp="1"/>
          </p:cNvSpPr>
          <p:nvPr>
            <p:ph type="title"/>
          </p:nvPr>
        </p:nvSpPr>
        <p:spPr/>
        <p:txBody>
          <a:bodyPr/>
          <a:lstStyle/>
          <a:p>
            <a:r>
              <a:rPr lang="en-GB" dirty="0"/>
              <a:t>MQTT housekeeping</a:t>
            </a:r>
          </a:p>
        </p:txBody>
      </p:sp>
      <p:sp>
        <p:nvSpPr>
          <p:cNvPr id="3" name="Content Placeholder 2">
            <a:extLst>
              <a:ext uri="{FF2B5EF4-FFF2-40B4-BE49-F238E27FC236}">
                <a16:creationId xmlns:a16="http://schemas.microsoft.com/office/drawing/2014/main" id="{40DFC37E-B8E2-4E14-8DE0-E935EC2AF743}"/>
              </a:ext>
            </a:extLst>
          </p:cNvPr>
          <p:cNvSpPr>
            <a:spLocks noGrp="1"/>
          </p:cNvSpPr>
          <p:nvPr>
            <p:ph idx="1"/>
          </p:nvPr>
        </p:nvSpPr>
        <p:spPr>
          <a:xfrm>
            <a:off x="838203" y="1487424"/>
            <a:ext cx="10515600" cy="4689539"/>
          </a:xfrm>
        </p:spPr>
        <p:txBody>
          <a:bodyPr/>
          <a:lstStyle/>
          <a:p>
            <a:r>
              <a:rPr lang="en-GB" dirty="0"/>
              <a:t>There are a number of different Quality of Service (QoS) levels</a:t>
            </a:r>
          </a:p>
          <a:p>
            <a:pPr lvl="1"/>
            <a:r>
              <a:rPr lang="en-GB" dirty="0"/>
              <a:t>QoS 0 – the message is sent once and will be received once or never (like a datagram)</a:t>
            </a:r>
          </a:p>
          <a:p>
            <a:pPr lvl="1"/>
            <a:r>
              <a:rPr lang="en-GB" dirty="0"/>
              <a:t>QoS 1 – the message will be delivered at least once (sender waits for an acknowledgement and resends if one is not received)</a:t>
            </a:r>
          </a:p>
          <a:p>
            <a:pPr lvl="1"/>
            <a:r>
              <a:rPr lang="en-GB" dirty="0"/>
              <a:t>QoS 2 – the message will be delivered exactly once</a:t>
            </a:r>
          </a:p>
          <a:p>
            <a:r>
              <a:rPr lang="en-GB" dirty="0"/>
              <a:t>Azure IoT hub uses QoS level 2</a:t>
            </a:r>
          </a:p>
          <a:p>
            <a:r>
              <a:rPr lang="en-GB" dirty="0"/>
              <a:t>Stations can nominate a “last wishes” message to be sent to subscribers if their connection is lost</a:t>
            </a:r>
          </a:p>
          <a:p>
            <a:pPr lvl="1"/>
            <a:endParaRPr lang="en-GB" dirty="0"/>
          </a:p>
        </p:txBody>
      </p:sp>
    </p:spTree>
    <p:extLst>
      <p:ext uri="{BB962C8B-B14F-4D97-AF65-F5344CB8AC3E}">
        <p14:creationId xmlns:p14="http://schemas.microsoft.com/office/powerpoint/2010/main" val="502253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789A8-32A6-4801-8E06-E7BC258F732C}"/>
              </a:ext>
            </a:extLst>
          </p:cNvPr>
          <p:cNvSpPr>
            <a:spLocks noGrp="1"/>
          </p:cNvSpPr>
          <p:nvPr>
            <p:ph type="title"/>
          </p:nvPr>
        </p:nvSpPr>
        <p:spPr/>
        <p:txBody>
          <a:bodyPr/>
          <a:lstStyle/>
          <a:p>
            <a:r>
              <a:rPr lang="en-GB" dirty="0"/>
              <a:t>MQTT Resources</a:t>
            </a:r>
          </a:p>
        </p:txBody>
      </p:sp>
      <p:sp>
        <p:nvSpPr>
          <p:cNvPr id="3" name="Content Placeholder 2">
            <a:extLst>
              <a:ext uri="{FF2B5EF4-FFF2-40B4-BE49-F238E27FC236}">
                <a16:creationId xmlns:a16="http://schemas.microsoft.com/office/drawing/2014/main" id="{06E556FE-6B9B-4365-BFD8-713276B1A8CE}"/>
              </a:ext>
            </a:extLst>
          </p:cNvPr>
          <p:cNvSpPr>
            <a:spLocks noGrp="1"/>
          </p:cNvSpPr>
          <p:nvPr>
            <p:ph idx="1"/>
          </p:nvPr>
        </p:nvSpPr>
        <p:spPr/>
        <p:txBody>
          <a:bodyPr/>
          <a:lstStyle/>
          <a:p>
            <a:r>
              <a:rPr lang="en-GB" dirty="0"/>
              <a:t>I use </a:t>
            </a:r>
            <a:r>
              <a:rPr lang="en-GB" b="1" dirty="0" err="1"/>
              <a:t>PubSubClient</a:t>
            </a:r>
            <a:r>
              <a:rPr lang="en-GB" dirty="0"/>
              <a:t> for the Arduino based sensor nodes</a:t>
            </a:r>
          </a:p>
          <a:p>
            <a:pPr lvl="1"/>
            <a:r>
              <a:rPr lang="en-GB" dirty="0"/>
              <a:t>Install it as any other Arduino library</a:t>
            </a:r>
          </a:p>
          <a:p>
            <a:r>
              <a:rPr lang="en-GB" b="1" dirty="0"/>
              <a:t>Eclipse </a:t>
            </a:r>
            <a:r>
              <a:rPr lang="en-GB" b="1" dirty="0" err="1"/>
              <a:t>Paho</a:t>
            </a:r>
            <a:r>
              <a:rPr lang="en-GB" b="1" dirty="0"/>
              <a:t> </a:t>
            </a:r>
            <a:r>
              <a:rPr lang="en-GB" dirty="0"/>
              <a:t>has MQTT software for a wide range of platforms</a:t>
            </a:r>
          </a:p>
          <a:p>
            <a:pPr lvl="1"/>
            <a:r>
              <a:rPr lang="en-GB" dirty="0"/>
              <a:t>https://www.eclipse.org/paho/</a:t>
            </a:r>
          </a:p>
          <a:p>
            <a:r>
              <a:rPr lang="en-GB" dirty="0"/>
              <a:t>If you want to run your own MQTT broker (perhaps for a home network) take a look at </a:t>
            </a:r>
            <a:r>
              <a:rPr lang="en-GB" b="1" dirty="0" err="1"/>
              <a:t>Mosquitto</a:t>
            </a:r>
            <a:endParaRPr lang="en-GB" b="1" dirty="0"/>
          </a:p>
          <a:p>
            <a:pPr lvl="1"/>
            <a:r>
              <a:rPr lang="en-GB" dirty="0"/>
              <a:t>https://mosquitto.org/</a:t>
            </a:r>
          </a:p>
          <a:p>
            <a:r>
              <a:rPr lang="en-GB" dirty="0"/>
              <a:t>The </a:t>
            </a:r>
            <a:r>
              <a:rPr lang="en-GB" b="1" dirty="0" err="1"/>
              <a:t>NodeRed</a:t>
            </a:r>
            <a:r>
              <a:rPr lang="en-GB" dirty="0"/>
              <a:t> tool is a great way to create flows of data between devices</a:t>
            </a:r>
          </a:p>
          <a:p>
            <a:pPr lvl="1"/>
            <a:r>
              <a:rPr lang="en-GB" dirty="0"/>
              <a:t>https://nodered.org/</a:t>
            </a:r>
          </a:p>
        </p:txBody>
      </p:sp>
    </p:spTree>
    <p:extLst>
      <p:ext uri="{BB962C8B-B14F-4D97-AF65-F5344CB8AC3E}">
        <p14:creationId xmlns:p14="http://schemas.microsoft.com/office/powerpoint/2010/main" val="3479152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p:cNvSpPr>
            <a:spLocks noGrp="1"/>
          </p:cNvSpPr>
          <p:nvPr>
            <p:ph type="title"/>
          </p:nvPr>
        </p:nvSpPr>
        <p:spPr>
          <a:xfrm>
            <a:off x="838199" y="4525347"/>
            <a:ext cx="6801321" cy="1737360"/>
          </a:xfrm>
        </p:spPr>
        <p:txBody>
          <a:bodyPr vert="horz" lIns="91440" tIns="45720" rIns="91440" bIns="45720" rtlCol="0" anchor="ctr">
            <a:normAutofit/>
          </a:bodyPr>
          <a:lstStyle/>
          <a:p>
            <a:pPr algn="r" defTabSz="914400">
              <a:spcBef>
                <a:spcPct val="0"/>
              </a:spcBef>
            </a:pPr>
            <a:r>
              <a:rPr lang="en-GB" sz="6000" dirty="0"/>
              <a:t>The Azure IoT Hub and MQTT</a:t>
            </a:r>
            <a:endParaRPr lang="en-US" sz="6000" kern="1200" dirty="0">
              <a:solidFill>
                <a:schemeClr val="tx1"/>
              </a:solidFill>
              <a:latin typeface="+mj-lt"/>
              <a:ea typeface="+mj-ea"/>
              <a:cs typeface="+mj-cs"/>
            </a:endParaRPr>
          </a:p>
        </p:txBody>
      </p:sp>
      <p:sp>
        <p:nvSpPr>
          <p:cNvPr id="5" name="Text Placeholder 4"/>
          <p:cNvSpPr>
            <a:spLocks noGrp="1"/>
          </p:cNvSpPr>
          <p:nvPr>
            <p:ph type="body" idx="1"/>
          </p:nvPr>
        </p:nvSpPr>
        <p:spPr>
          <a:xfrm>
            <a:off x="7961258" y="4525347"/>
            <a:ext cx="3258675" cy="1737360"/>
          </a:xfrm>
        </p:spPr>
        <p:txBody>
          <a:bodyPr vert="horz" lIns="91440" tIns="45720" rIns="91440" bIns="45720" rtlCol="0" anchor="ctr">
            <a:normAutofit/>
          </a:bodyPr>
          <a:lstStyle/>
          <a:p>
            <a:pPr defTabSz="914400"/>
            <a:endParaRPr lang="en-US" sz="2400" kern="1200">
              <a:solidFill>
                <a:schemeClr val="tx1"/>
              </a:solidFill>
              <a:latin typeface="+mn-lt"/>
              <a:ea typeface="+mn-ea"/>
              <a:cs typeface="+mn-cs"/>
            </a:endParaRPr>
          </a:p>
        </p:txBody>
      </p:sp>
      <p:sp>
        <p:nvSpPr>
          <p:cNvPr id="12" name="Oval 11">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0" name="Straight Connector 19">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702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3" y="365129"/>
            <a:ext cx="10515600" cy="1325559"/>
          </a:xfrm>
        </p:spPr>
        <p:txBody>
          <a:bodyPr/>
          <a:lstStyle/>
          <a:p>
            <a:r>
              <a:rPr lang="en-GB" dirty="0"/>
              <a:t>Azure, MQTT and embedded devices</a:t>
            </a:r>
          </a:p>
        </p:txBody>
      </p:sp>
      <p:sp>
        <p:nvSpPr>
          <p:cNvPr id="3" name="Text Placeholder 2"/>
          <p:cNvSpPr>
            <a:spLocks noGrp="1"/>
          </p:cNvSpPr>
          <p:nvPr>
            <p:ph idx="1"/>
          </p:nvPr>
        </p:nvSpPr>
        <p:spPr/>
        <p:txBody>
          <a:bodyPr/>
          <a:lstStyle/>
          <a:p>
            <a:r>
              <a:rPr lang="en-GB" dirty="0"/>
              <a:t>Azure IoT Hub provides a complete IoT device management framework</a:t>
            </a:r>
          </a:p>
          <a:p>
            <a:r>
              <a:rPr lang="en-GB" dirty="0"/>
              <a:t>This includes device management and simulation</a:t>
            </a:r>
          </a:p>
          <a:p>
            <a:pPr lvl="1"/>
            <a:r>
              <a:rPr lang="en-GB" dirty="0"/>
              <a:t>Devices can be created and managed securely and programmatically</a:t>
            </a:r>
          </a:p>
          <a:p>
            <a:pPr lvl="1"/>
            <a:r>
              <a:rPr lang="en-GB" dirty="0"/>
              <a:t>You can use it to create “proper” IoT device networks</a:t>
            </a:r>
          </a:p>
          <a:p>
            <a:r>
              <a:rPr lang="en-GB" dirty="0"/>
              <a:t>Azure and MQTT</a:t>
            </a:r>
          </a:p>
          <a:p>
            <a:pPr lvl="1"/>
            <a:r>
              <a:rPr lang="en-GB" dirty="0"/>
              <a:t>The Azure IoT Hub will interact with MQTT messages</a:t>
            </a:r>
          </a:p>
          <a:p>
            <a:pPr lvl="1"/>
            <a:r>
              <a:rPr lang="en-GB" dirty="0"/>
              <a:t>These can be passed on to your backend Azure applications and Azure applications can also be sent to MQTT devices </a:t>
            </a:r>
          </a:p>
          <a:p>
            <a:pPr lvl="2"/>
            <a:endParaRPr lang="en-GB" dirty="0"/>
          </a:p>
        </p:txBody>
      </p:sp>
    </p:spTree>
    <p:extLst>
      <p:ext uri="{BB962C8B-B14F-4D97-AF65-F5344CB8AC3E}">
        <p14:creationId xmlns:p14="http://schemas.microsoft.com/office/powerpoint/2010/main" val="3835182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21035-AC25-4C3F-A275-3DC36F60A184}"/>
              </a:ext>
            </a:extLst>
          </p:cNvPr>
          <p:cNvSpPr>
            <a:spLocks noGrp="1"/>
          </p:cNvSpPr>
          <p:nvPr>
            <p:ph type="title"/>
          </p:nvPr>
        </p:nvSpPr>
        <p:spPr/>
        <p:txBody>
          <a:bodyPr/>
          <a:lstStyle/>
          <a:p>
            <a:r>
              <a:rPr lang="en-GB" dirty="0"/>
              <a:t>The Azure IoT Hub</a:t>
            </a:r>
          </a:p>
        </p:txBody>
      </p:sp>
      <p:sp>
        <p:nvSpPr>
          <p:cNvPr id="3" name="Content Placeholder 2">
            <a:extLst>
              <a:ext uri="{FF2B5EF4-FFF2-40B4-BE49-F238E27FC236}">
                <a16:creationId xmlns:a16="http://schemas.microsoft.com/office/drawing/2014/main" id="{F27266C1-3667-469A-8185-DDB08A5FDE56}"/>
              </a:ext>
            </a:extLst>
          </p:cNvPr>
          <p:cNvSpPr>
            <a:spLocks noGrp="1"/>
          </p:cNvSpPr>
          <p:nvPr>
            <p:ph idx="1"/>
          </p:nvPr>
        </p:nvSpPr>
        <p:spPr>
          <a:xfrm>
            <a:off x="838203" y="3483582"/>
            <a:ext cx="10515600" cy="2693381"/>
          </a:xfrm>
        </p:spPr>
        <p:txBody>
          <a:bodyPr/>
          <a:lstStyle/>
          <a:p>
            <a:r>
              <a:rPr lang="en-GB" dirty="0"/>
              <a:t>MQTT enabled devices can connect to Azure IoT hub, publish messages and subscribe to topics</a:t>
            </a:r>
          </a:p>
          <a:p>
            <a:r>
              <a:rPr lang="en-GB" dirty="0"/>
              <a:t>The received messages then allow you to do lots of lovely things with your connected devices</a:t>
            </a:r>
          </a:p>
          <a:p>
            <a:r>
              <a:rPr lang="en-GB" dirty="0"/>
              <a:t>There is also a lot of device management support too</a:t>
            </a:r>
          </a:p>
          <a:p>
            <a:r>
              <a:rPr lang="en-GB" dirty="0"/>
              <a:t>… and it is all done over secure channels </a:t>
            </a:r>
          </a:p>
        </p:txBody>
      </p:sp>
      <p:sp>
        <p:nvSpPr>
          <p:cNvPr id="4" name="Rectangle 3">
            <a:extLst>
              <a:ext uri="{FF2B5EF4-FFF2-40B4-BE49-F238E27FC236}">
                <a16:creationId xmlns:a16="http://schemas.microsoft.com/office/drawing/2014/main" id="{32649583-0128-4F5C-9D4F-D0941D334936}"/>
              </a:ext>
            </a:extLst>
          </p:cNvPr>
          <p:cNvSpPr/>
          <p:nvPr/>
        </p:nvSpPr>
        <p:spPr>
          <a:xfrm>
            <a:off x="4815840" y="1821566"/>
            <a:ext cx="1865376" cy="13255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Azure IoT Hub</a:t>
            </a:r>
          </a:p>
        </p:txBody>
      </p:sp>
      <p:sp>
        <p:nvSpPr>
          <p:cNvPr id="5" name="Rectangle 4">
            <a:extLst>
              <a:ext uri="{FF2B5EF4-FFF2-40B4-BE49-F238E27FC236}">
                <a16:creationId xmlns:a16="http://schemas.microsoft.com/office/drawing/2014/main" id="{328AB99D-0B8F-4ED8-A22E-AB8C8D5E7D79}"/>
              </a:ext>
            </a:extLst>
          </p:cNvPr>
          <p:cNvSpPr/>
          <p:nvPr/>
        </p:nvSpPr>
        <p:spPr>
          <a:xfrm>
            <a:off x="1609344" y="2006597"/>
            <a:ext cx="914400" cy="914400"/>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Sensor Node</a:t>
            </a:r>
          </a:p>
        </p:txBody>
      </p:sp>
      <p:sp>
        <p:nvSpPr>
          <p:cNvPr id="6" name="Rectangle 5">
            <a:extLst>
              <a:ext uri="{FF2B5EF4-FFF2-40B4-BE49-F238E27FC236}">
                <a16:creationId xmlns:a16="http://schemas.microsoft.com/office/drawing/2014/main" id="{94706E9D-84DC-48DF-B279-B7B6C0E60090}"/>
              </a:ext>
            </a:extLst>
          </p:cNvPr>
          <p:cNvSpPr/>
          <p:nvPr/>
        </p:nvSpPr>
        <p:spPr>
          <a:xfrm>
            <a:off x="8680704" y="2027145"/>
            <a:ext cx="1402080" cy="9144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Everything Azure</a:t>
            </a:r>
          </a:p>
        </p:txBody>
      </p:sp>
      <p:sp>
        <p:nvSpPr>
          <p:cNvPr id="7" name="Arrow: Right 6">
            <a:extLst>
              <a:ext uri="{FF2B5EF4-FFF2-40B4-BE49-F238E27FC236}">
                <a16:creationId xmlns:a16="http://schemas.microsoft.com/office/drawing/2014/main" id="{1E56A501-341A-40CB-AD6A-F3DCAE57BF31}"/>
              </a:ext>
            </a:extLst>
          </p:cNvPr>
          <p:cNvSpPr/>
          <p:nvPr/>
        </p:nvSpPr>
        <p:spPr>
          <a:xfrm>
            <a:off x="2761488" y="2221169"/>
            <a:ext cx="1664208" cy="4852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Publish</a:t>
            </a:r>
          </a:p>
        </p:txBody>
      </p:sp>
      <p:sp>
        <p:nvSpPr>
          <p:cNvPr id="9" name="Arrow: Left-Right 8">
            <a:extLst>
              <a:ext uri="{FF2B5EF4-FFF2-40B4-BE49-F238E27FC236}">
                <a16:creationId xmlns:a16="http://schemas.microsoft.com/office/drawing/2014/main" id="{26AC85F0-9F47-4035-8E9B-63A151BCAF3F}"/>
              </a:ext>
            </a:extLst>
          </p:cNvPr>
          <p:cNvSpPr/>
          <p:nvPr/>
        </p:nvSpPr>
        <p:spPr>
          <a:xfrm>
            <a:off x="6903720" y="2226195"/>
            <a:ext cx="1554480" cy="48023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Service Bus</a:t>
            </a:r>
          </a:p>
        </p:txBody>
      </p:sp>
    </p:spTree>
    <p:extLst>
      <p:ext uri="{BB962C8B-B14F-4D97-AF65-F5344CB8AC3E}">
        <p14:creationId xmlns:p14="http://schemas.microsoft.com/office/powerpoint/2010/main" val="4157624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Connecting to MQTT – Azure </a:t>
            </a:r>
            <a:r>
              <a:rPr lang="en-GB" dirty="0" err="1"/>
              <a:t>Iot</a:t>
            </a:r>
            <a:r>
              <a:rPr lang="en-GB" dirty="0"/>
              <a:t> Hub</a:t>
            </a:r>
          </a:p>
        </p:txBody>
      </p:sp>
      <p:sp>
        <p:nvSpPr>
          <p:cNvPr id="3" name="Text Placeholder 2"/>
          <p:cNvSpPr>
            <a:spLocks noGrp="1"/>
          </p:cNvSpPr>
          <p:nvPr>
            <p:ph idx="1"/>
          </p:nvPr>
        </p:nvSpPr>
        <p:spPr>
          <a:xfrm>
            <a:off x="838203" y="3744747"/>
            <a:ext cx="10515600" cy="2432216"/>
          </a:xfrm>
        </p:spPr>
        <p:txBody>
          <a:bodyPr/>
          <a:lstStyle/>
          <a:p>
            <a:r>
              <a:rPr lang="en-GB" dirty="0" err="1">
                <a:latin typeface="Consolas" panose="020B0609020204030204" pitchFamily="49" charset="0"/>
              </a:rPr>
              <a:t>mqttServer</a:t>
            </a:r>
            <a:r>
              <a:rPr lang="en-GB" dirty="0"/>
              <a:t> – address of server</a:t>
            </a:r>
          </a:p>
          <a:p>
            <a:r>
              <a:rPr lang="en-GB" dirty="0" err="1">
                <a:latin typeface="Consolas" panose="020B0609020204030204" pitchFamily="49" charset="0"/>
              </a:rPr>
              <a:t>mqttPort</a:t>
            </a:r>
            <a:r>
              <a:rPr lang="en-GB" dirty="0"/>
              <a:t> – 8883 (secure sockets only)</a:t>
            </a:r>
          </a:p>
          <a:p>
            <a:r>
              <a:rPr lang="en-GB" dirty="0" err="1">
                <a:latin typeface="Consolas" panose="020B0609020204030204" pitchFamily="49" charset="0"/>
              </a:rPr>
              <a:t>deviceName</a:t>
            </a:r>
            <a:r>
              <a:rPr lang="en-GB" dirty="0"/>
              <a:t> – name of the device</a:t>
            </a:r>
          </a:p>
          <a:p>
            <a:r>
              <a:rPr lang="en-GB" dirty="0" err="1">
                <a:latin typeface="Consolas" panose="020B0609020204030204" pitchFamily="49" charset="0"/>
              </a:rPr>
              <a:t>mqttUser</a:t>
            </a:r>
            <a:r>
              <a:rPr lang="en-GB" dirty="0"/>
              <a:t> – unique username for device</a:t>
            </a:r>
          </a:p>
          <a:p>
            <a:r>
              <a:rPr lang="en-GB" dirty="0" err="1">
                <a:latin typeface="Consolas" panose="020B0609020204030204" pitchFamily="49" charset="0"/>
              </a:rPr>
              <a:t>mqttPassword</a:t>
            </a:r>
            <a:r>
              <a:rPr lang="en-GB" dirty="0"/>
              <a:t> – Shared Access Signature (SAS) key for the device </a:t>
            </a:r>
          </a:p>
          <a:p>
            <a:endParaRPr lang="en-GB" dirty="0"/>
          </a:p>
          <a:p>
            <a:pPr lvl="1"/>
            <a:endParaRPr lang="en-GB" dirty="0"/>
          </a:p>
        </p:txBody>
      </p:sp>
      <p:sp>
        <p:nvSpPr>
          <p:cNvPr id="5" name="Rectangle 4"/>
          <p:cNvSpPr/>
          <p:nvPr/>
        </p:nvSpPr>
        <p:spPr>
          <a:xfrm>
            <a:off x="838197" y="1935355"/>
            <a:ext cx="10329675" cy="1564724"/>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a:t>
            </a:r>
            <a:r>
              <a:rPr lang="en-GB" sz="2000" dirty="0" err="1">
                <a:solidFill>
                  <a:srgbClr val="000000"/>
                </a:solidFill>
                <a:latin typeface="Consolas" panose="020B0609020204030204" pitchFamily="49" charset="0"/>
              </a:rPr>
              <a:t>setServer</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settings.mqttServer</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settings.mqttPort</a:t>
            </a:r>
            <a:r>
              <a:rPr lang="en-GB" sz="2000" dirty="0">
                <a:solidFill>
                  <a:srgbClr val="000000"/>
                </a:solidFill>
                <a:latin typeface="Consolas" panose="020B0609020204030204" pitchFamily="49" charset="0"/>
              </a:rPr>
              <a:t>);</a:t>
            </a:r>
          </a:p>
          <a:p>
            <a:r>
              <a:rPr lang="en-GB" sz="2000" dirty="0" err="1">
                <a:solidFill>
                  <a:srgbClr val="000000"/>
                </a:solidFill>
                <a:latin typeface="Consolas" panose="020B0609020204030204" pitchFamily="49" charset="0"/>
              </a:rPr>
              <a:t>mqttPubSubClient</a:t>
            </a:r>
            <a:r>
              <a:rPr lang="en-GB" sz="2000" dirty="0">
                <a:solidFill>
                  <a:srgbClr val="000000"/>
                </a:solidFill>
                <a:latin typeface="Consolas" panose="020B0609020204030204" pitchFamily="49" charset="0"/>
              </a:rPr>
              <a:t>-&gt;</a:t>
            </a:r>
            <a:r>
              <a:rPr lang="en-GB" sz="2000" dirty="0" err="1">
                <a:solidFill>
                  <a:srgbClr val="000000"/>
                </a:solidFill>
                <a:latin typeface="Consolas" panose="020B0609020204030204" pitchFamily="49" charset="0"/>
              </a:rPr>
              <a:t>setCallback</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callback</a:t>
            </a:r>
            <a:r>
              <a:rPr lang="en-GB" sz="2000" dirty="0">
                <a:solidFill>
                  <a:srgbClr val="000000"/>
                </a:solidFill>
                <a:latin typeface="Consolas" panose="020B0609020204030204" pitchFamily="49" charset="0"/>
              </a:rPr>
              <a:t>);</a:t>
            </a:r>
          </a:p>
          <a:p>
            <a:r>
              <a:rPr lang="en-GB" sz="2000" dirty="0" err="1">
                <a:latin typeface="Consolas" panose="020B0609020204030204" pitchFamily="49" charset="0"/>
              </a:rPr>
              <a:t>mqttPubSubClient</a:t>
            </a:r>
            <a:r>
              <a:rPr lang="en-GB" sz="2000" dirty="0">
                <a:latin typeface="Consolas" panose="020B0609020204030204" pitchFamily="49" charset="0"/>
              </a:rPr>
              <a:t>-&gt;connect(</a:t>
            </a:r>
            <a:r>
              <a:rPr lang="en-GB" sz="2000" dirty="0" err="1">
                <a:latin typeface="Consolas" panose="020B0609020204030204" pitchFamily="49" charset="0"/>
              </a:rPr>
              <a:t>settings.deviceName</a:t>
            </a:r>
            <a:r>
              <a:rPr lang="en-GB" sz="2000" dirty="0">
                <a:latin typeface="Consolas" panose="020B0609020204030204" pitchFamily="49" charset="0"/>
              </a:rPr>
              <a:t>, </a:t>
            </a:r>
            <a:r>
              <a:rPr lang="en-GB" sz="2000" dirty="0" err="1">
                <a:latin typeface="Consolas" panose="020B0609020204030204" pitchFamily="49" charset="0"/>
              </a:rPr>
              <a:t>settings.mqttUser</a:t>
            </a:r>
            <a:r>
              <a:rPr lang="en-GB" sz="2000" dirty="0">
                <a:latin typeface="Consolas" panose="020B0609020204030204" pitchFamily="49" charset="0"/>
              </a:rPr>
              <a:t>,</a:t>
            </a:r>
          </a:p>
          <a:p>
            <a:r>
              <a:rPr lang="en-GB" sz="2000" dirty="0">
                <a:latin typeface="Consolas" panose="020B0609020204030204" pitchFamily="49" charset="0"/>
              </a:rPr>
              <a:t>                          </a:t>
            </a:r>
            <a:r>
              <a:rPr lang="en-GB" sz="2000" dirty="0" err="1">
                <a:latin typeface="Consolas" panose="020B0609020204030204" pitchFamily="49" charset="0"/>
              </a:rPr>
              <a:t>settings.mqttPassword</a:t>
            </a:r>
            <a:r>
              <a:rPr lang="en-GB" sz="2000" dirty="0">
                <a:latin typeface="Consolas" panose="020B0609020204030204" pitchFamily="49" charset="0"/>
              </a:rPr>
              <a:t>);</a:t>
            </a:r>
            <a:endParaRPr lang="en-GB" sz="2000" dirty="0">
              <a:solidFill>
                <a:srgbClr val="000000"/>
              </a:solidFill>
              <a:latin typeface="Consolas" panose="020B0609020204030204" pitchFamily="49" charset="0"/>
            </a:endParaRPr>
          </a:p>
          <a:p>
            <a:endParaRPr lang="en-GB" sz="1568"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560289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Device Explorer</a:t>
            </a:r>
          </a:p>
        </p:txBody>
      </p:sp>
      <p:sp>
        <p:nvSpPr>
          <p:cNvPr id="3" name="Text Placeholder 2"/>
          <p:cNvSpPr>
            <a:spLocks noGrp="1"/>
          </p:cNvSpPr>
          <p:nvPr>
            <p:ph idx="1"/>
          </p:nvPr>
        </p:nvSpPr>
        <p:spPr>
          <a:xfrm>
            <a:off x="838203" y="1496291"/>
            <a:ext cx="5392116" cy="4680672"/>
          </a:xfrm>
        </p:spPr>
        <p:txBody>
          <a:bodyPr/>
          <a:lstStyle/>
          <a:p>
            <a:r>
              <a:rPr lang="en-GB" dirty="0"/>
              <a:t>The device explorer provides device management and testing</a:t>
            </a:r>
          </a:p>
          <a:p>
            <a:pPr lvl="1"/>
            <a:r>
              <a:rPr lang="en-GB" dirty="0"/>
              <a:t>This is available in source form</a:t>
            </a:r>
          </a:p>
          <a:p>
            <a:r>
              <a:rPr lang="en-GB" dirty="0"/>
              <a:t>We can view messages from connected clients and send messages to them as well</a:t>
            </a:r>
          </a:p>
          <a:p>
            <a:r>
              <a:rPr lang="en-GB" dirty="0"/>
              <a:t>This is not the only way to provision devices</a:t>
            </a:r>
          </a:p>
          <a:p>
            <a:r>
              <a:rPr lang="en-GB" dirty="0"/>
              <a:t>There is also an </a:t>
            </a:r>
            <a:r>
              <a:rPr lang="en-GB" dirty="0" err="1"/>
              <a:t>api</a:t>
            </a:r>
            <a:r>
              <a:rPr lang="en-GB" dirty="0"/>
              <a:t> you can use to build a workflow if you have lots of devices </a:t>
            </a:r>
          </a:p>
        </p:txBody>
      </p:sp>
      <p:pic>
        <p:nvPicPr>
          <p:cNvPr id="6" name="Picture 5">
            <a:extLst>
              <a:ext uri="{FF2B5EF4-FFF2-40B4-BE49-F238E27FC236}">
                <a16:creationId xmlns:a16="http://schemas.microsoft.com/office/drawing/2014/main" id="{4DE85B95-9738-4FB5-8738-398C4C38CD92}"/>
              </a:ext>
            </a:extLst>
          </p:cNvPr>
          <p:cNvPicPr>
            <a:picLocks noChangeAspect="1"/>
          </p:cNvPicPr>
          <p:nvPr/>
        </p:nvPicPr>
        <p:blipFill>
          <a:blip r:embed="rId2"/>
          <a:stretch>
            <a:fillRect/>
          </a:stretch>
        </p:blipFill>
        <p:spPr>
          <a:xfrm>
            <a:off x="6396688" y="573023"/>
            <a:ext cx="5417645" cy="5515261"/>
          </a:xfrm>
          <a:prstGeom prst="rect">
            <a:avLst/>
          </a:prstGeom>
        </p:spPr>
      </p:pic>
    </p:spTree>
    <p:extLst>
      <p:ext uri="{BB962C8B-B14F-4D97-AF65-F5344CB8AC3E}">
        <p14:creationId xmlns:p14="http://schemas.microsoft.com/office/powerpoint/2010/main" val="3584664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46AED-4B7D-44F1-B78B-8B76B5B051E6}"/>
              </a:ext>
            </a:extLst>
          </p:cNvPr>
          <p:cNvSpPr>
            <a:spLocks noGrp="1"/>
          </p:cNvSpPr>
          <p:nvPr>
            <p:ph type="title"/>
          </p:nvPr>
        </p:nvSpPr>
        <p:spPr/>
        <p:txBody>
          <a:bodyPr/>
          <a:lstStyle/>
          <a:p>
            <a:r>
              <a:rPr lang="en-GB" dirty="0"/>
              <a:t>Visual Studio Code </a:t>
            </a:r>
          </a:p>
        </p:txBody>
      </p:sp>
      <p:sp>
        <p:nvSpPr>
          <p:cNvPr id="3" name="Content Placeholder 2">
            <a:extLst>
              <a:ext uri="{FF2B5EF4-FFF2-40B4-BE49-F238E27FC236}">
                <a16:creationId xmlns:a16="http://schemas.microsoft.com/office/drawing/2014/main" id="{6E3218C2-70C2-46A7-B75F-AC2FC9126699}"/>
              </a:ext>
            </a:extLst>
          </p:cNvPr>
          <p:cNvSpPr>
            <a:spLocks noGrp="1"/>
          </p:cNvSpPr>
          <p:nvPr>
            <p:ph idx="1"/>
          </p:nvPr>
        </p:nvSpPr>
        <p:spPr>
          <a:xfrm>
            <a:off x="838203" y="5173761"/>
            <a:ext cx="10515600" cy="1239203"/>
          </a:xfrm>
        </p:spPr>
        <p:txBody>
          <a:bodyPr/>
          <a:lstStyle/>
          <a:p>
            <a:r>
              <a:rPr lang="en-GB" dirty="0"/>
              <a:t>Visual Studio Code is a great place to create solutions</a:t>
            </a:r>
          </a:p>
          <a:p>
            <a:r>
              <a:rPr lang="en-GB" dirty="0"/>
              <a:t>You can register and monitor devices on the Azure IoT Hub</a:t>
            </a:r>
          </a:p>
        </p:txBody>
      </p:sp>
      <p:pic>
        <p:nvPicPr>
          <p:cNvPr id="4" name="Picture 3">
            <a:extLst>
              <a:ext uri="{FF2B5EF4-FFF2-40B4-BE49-F238E27FC236}">
                <a16:creationId xmlns:a16="http://schemas.microsoft.com/office/drawing/2014/main" id="{23E27D76-54F8-4C9E-B2F4-1347A4524190}"/>
              </a:ext>
            </a:extLst>
          </p:cNvPr>
          <p:cNvPicPr>
            <a:picLocks noChangeAspect="1"/>
          </p:cNvPicPr>
          <p:nvPr/>
        </p:nvPicPr>
        <p:blipFill>
          <a:blip r:embed="rId2"/>
          <a:stretch>
            <a:fillRect/>
          </a:stretch>
        </p:blipFill>
        <p:spPr>
          <a:xfrm>
            <a:off x="2356104" y="1331455"/>
            <a:ext cx="7479792" cy="3495582"/>
          </a:xfrm>
          <a:prstGeom prst="rect">
            <a:avLst/>
          </a:prstGeom>
        </p:spPr>
      </p:pic>
    </p:spTree>
    <p:extLst>
      <p:ext uri="{BB962C8B-B14F-4D97-AF65-F5344CB8AC3E}">
        <p14:creationId xmlns:p14="http://schemas.microsoft.com/office/powerpoint/2010/main" val="1033059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defTabSz="914400">
              <a:spcBef>
                <a:spcPct val="0"/>
              </a:spcBef>
            </a:pPr>
            <a:r>
              <a:rPr lang="en-US" sz="3200" kern="1200">
                <a:solidFill>
                  <a:schemeClr val="bg1"/>
                </a:solidFill>
                <a:latin typeface="+mj-lt"/>
                <a:ea typeface="+mj-ea"/>
                <a:cs typeface="+mj-cs"/>
              </a:rPr>
              <a:t>Begin to Code with Python</a:t>
            </a:r>
          </a:p>
        </p:txBody>
      </p:sp>
      <p:pic>
        <p:nvPicPr>
          <p:cNvPr id="6" name="Picture 5">
            <a:extLst>
              <a:ext uri="{FF2B5EF4-FFF2-40B4-BE49-F238E27FC236}">
                <a16:creationId xmlns:a16="http://schemas.microsoft.com/office/drawing/2014/main" id="{208EC89D-0882-4C1C-B750-07D364689538}"/>
              </a:ext>
            </a:extLst>
          </p:cNvPr>
          <p:cNvPicPr>
            <a:picLocks noChangeAspect="1"/>
          </p:cNvPicPr>
          <p:nvPr/>
        </p:nvPicPr>
        <p:blipFill>
          <a:blip r:embed="rId2"/>
          <a:stretch>
            <a:fillRect/>
          </a:stretch>
        </p:blipFill>
        <p:spPr>
          <a:xfrm>
            <a:off x="643467" y="1786733"/>
            <a:ext cx="10905066" cy="4171186"/>
          </a:xfrm>
          <a:prstGeom prst="rect">
            <a:avLst/>
          </a:prstGeom>
        </p:spPr>
      </p:pic>
    </p:spTree>
    <p:extLst>
      <p:ext uri="{BB962C8B-B14F-4D97-AF65-F5344CB8AC3E}">
        <p14:creationId xmlns:p14="http://schemas.microsoft.com/office/powerpoint/2010/main" val="1117111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p:cNvSpPr>
            <a:spLocks noGrp="1"/>
          </p:cNvSpPr>
          <p:nvPr>
            <p:ph type="title"/>
          </p:nvPr>
        </p:nvSpPr>
        <p:spPr>
          <a:xfrm>
            <a:off x="838199" y="4525347"/>
            <a:ext cx="6801321" cy="1737360"/>
          </a:xfrm>
        </p:spPr>
        <p:txBody>
          <a:bodyPr vert="horz" lIns="91440" tIns="45720" rIns="91440" bIns="45720" rtlCol="0" anchor="ctr">
            <a:normAutofit/>
          </a:bodyPr>
          <a:lstStyle/>
          <a:p>
            <a:pPr algn="r" defTabSz="914400">
              <a:spcBef>
                <a:spcPct val="0"/>
              </a:spcBef>
            </a:pPr>
            <a:r>
              <a:rPr lang="en-US" sz="6000" kern="1200">
                <a:solidFill>
                  <a:schemeClr val="tx1"/>
                </a:solidFill>
                <a:latin typeface="+mj-lt"/>
                <a:ea typeface="+mj-ea"/>
                <a:cs typeface="+mj-cs"/>
              </a:rPr>
              <a:t>Using Azure Functions and MQTT</a:t>
            </a:r>
          </a:p>
        </p:txBody>
      </p:sp>
      <p:sp>
        <p:nvSpPr>
          <p:cNvPr id="5" name="Text Placeholder 4"/>
          <p:cNvSpPr>
            <a:spLocks noGrp="1"/>
          </p:cNvSpPr>
          <p:nvPr>
            <p:ph type="body" idx="1"/>
          </p:nvPr>
        </p:nvSpPr>
        <p:spPr>
          <a:xfrm>
            <a:off x="7961258" y="4525347"/>
            <a:ext cx="3258675" cy="1737360"/>
          </a:xfrm>
        </p:spPr>
        <p:txBody>
          <a:bodyPr vert="horz" lIns="91440" tIns="45720" rIns="91440" bIns="45720" rtlCol="0" anchor="ctr">
            <a:normAutofit/>
          </a:bodyPr>
          <a:lstStyle/>
          <a:p>
            <a:pPr defTabSz="914400"/>
            <a:endParaRPr lang="en-US" sz="2400" kern="1200">
              <a:solidFill>
                <a:schemeClr val="tx1"/>
              </a:solidFill>
              <a:latin typeface="+mn-lt"/>
              <a:ea typeface="+mn-ea"/>
              <a:cs typeface="+mn-cs"/>
            </a:endParaRPr>
          </a:p>
        </p:txBody>
      </p:sp>
      <p:sp>
        <p:nvSpPr>
          <p:cNvPr id="12" name="Oval 11">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0" name="Straight Connector 19">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7325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AD2A9C-470F-45D6-90A1-49305DCECDAA}"/>
              </a:ext>
            </a:extLst>
          </p:cNvPr>
          <p:cNvSpPr>
            <a:spLocks noGrp="1"/>
          </p:cNvSpPr>
          <p:nvPr>
            <p:ph type="title"/>
          </p:nvPr>
        </p:nvSpPr>
        <p:spPr/>
        <p:txBody>
          <a:bodyPr/>
          <a:lstStyle/>
          <a:p>
            <a:r>
              <a:rPr lang="en-GB" dirty="0"/>
              <a:t>Azure Functions</a:t>
            </a:r>
          </a:p>
        </p:txBody>
      </p:sp>
      <p:sp>
        <p:nvSpPr>
          <p:cNvPr id="5" name="Content Placeholder 4">
            <a:extLst>
              <a:ext uri="{FF2B5EF4-FFF2-40B4-BE49-F238E27FC236}">
                <a16:creationId xmlns:a16="http://schemas.microsoft.com/office/drawing/2014/main" id="{BCCC3C35-C6BD-483C-96F5-FFF971EB803A}"/>
              </a:ext>
            </a:extLst>
          </p:cNvPr>
          <p:cNvSpPr>
            <a:spLocks noGrp="1"/>
          </p:cNvSpPr>
          <p:nvPr>
            <p:ph idx="1"/>
          </p:nvPr>
        </p:nvSpPr>
        <p:spPr>
          <a:xfrm>
            <a:off x="838202" y="1825627"/>
            <a:ext cx="6206487" cy="4351336"/>
          </a:xfrm>
        </p:spPr>
        <p:txBody>
          <a:bodyPr/>
          <a:lstStyle/>
          <a:p>
            <a:r>
              <a:rPr lang="en-GB" dirty="0"/>
              <a:t>An Azure Function is a lump of code that runs in the cloud when an event occurs</a:t>
            </a:r>
          </a:p>
          <a:p>
            <a:r>
              <a:rPr lang="en-GB" dirty="0"/>
              <a:t>As a developer you just have to create the code and deploy it into Azure</a:t>
            </a:r>
          </a:p>
          <a:p>
            <a:r>
              <a:rPr lang="en-GB" dirty="0"/>
              <a:t>There is no need to create a server</a:t>
            </a:r>
          </a:p>
          <a:p>
            <a:r>
              <a:rPr lang="en-GB" dirty="0"/>
              <a:t>You only pay for the time your function is active, not the time that your server is running</a:t>
            </a:r>
          </a:p>
        </p:txBody>
      </p:sp>
      <p:pic>
        <p:nvPicPr>
          <p:cNvPr id="6" name="Picture 5">
            <a:extLst>
              <a:ext uri="{FF2B5EF4-FFF2-40B4-BE49-F238E27FC236}">
                <a16:creationId xmlns:a16="http://schemas.microsoft.com/office/drawing/2014/main" id="{4D101BDA-50B7-4EDA-BFE6-982FCA9629B4}"/>
              </a:ext>
            </a:extLst>
          </p:cNvPr>
          <p:cNvPicPr>
            <a:picLocks noChangeAspect="1"/>
          </p:cNvPicPr>
          <p:nvPr/>
        </p:nvPicPr>
        <p:blipFill>
          <a:blip r:embed="rId2"/>
          <a:stretch>
            <a:fillRect/>
          </a:stretch>
        </p:blipFill>
        <p:spPr>
          <a:xfrm>
            <a:off x="7044690" y="1562100"/>
            <a:ext cx="4076700" cy="3733800"/>
          </a:xfrm>
          <a:prstGeom prst="rect">
            <a:avLst/>
          </a:prstGeom>
        </p:spPr>
      </p:pic>
    </p:spTree>
    <p:extLst>
      <p:ext uri="{BB962C8B-B14F-4D97-AF65-F5344CB8AC3E}">
        <p14:creationId xmlns:p14="http://schemas.microsoft.com/office/powerpoint/2010/main" val="417733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3BC87-A9AE-4E54-B1D6-E03574A1B4DD}"/>
              </a:ext>
            </a:extLst>
          </p:cNvPr>
          <p:cNvSpPr>
            <a:spLocks noGrp="1"/>
          </p:cNvSpPr>
          <p:nvPr>
            <p:ph type="title"/>
          </p:nvPr>
        </p:nvSpPr>
        <p:spPr/>
        <p:txBody>
          <a:bodyPr/>
          <a:lstStyle/>
          <a:p>
            <a:r>
              <a:rPr lang="en-GB" dirty="0"/>
              <a:t>Azure Functions Events</a:t>
            </a:r>
          </a:p>
        </p:txBody>
      </p:sp>
      <p:sp>
        <p:nvSpPr>
          <p:cNvPr id="3" name="Content Placeholder 2">
            <a:extLst>
              <a:ext uri="{FF2B5EF4-FFF2-40B4-BE49-F238E27FC236}">
                <a16:creationId xmlns:a16="http://schemas.microsoft.com/office/drawing/2014/main" id="{05E5A814-41C2-455D-806F-09C5E9595FA6}"/>
              </a:ext>
            </a:extLst>
          </p:cNvPr>
          <p:cNvSpPr>
            <a:spLocks noGrp="1"/>
          </p:cNvSpPr>
          <p:nvPr>
            <p:ph idx="1"/>
          </p:nvPr>
        </p:nvSpPr>
        <p:spPr>
          <a:xfrm>
            <a:off x="838203" y="2048257"/>
            <a:ext cx="6294117" cy="4128706"/>
          </a:xfrm>
        </p:spPr>
        <p:txBody>
          <a:bodyPr/>
          <a:lstStyle/>
          <a:p>
            <a:r>
              <a:rPr lang="en-GB" dirty="0"/>
              <a:t>You can fire off an Azure function on a variety of trigger events including web requests and timed events</a:t>
            </a:r>
          </a:p>
          <a:p>
            <a:r>
              <a:rPr lang="en-GB" dirty="0"/>
              <a:t>We are going to trigger the function when an incoming message is received from a node</a:t>
            </a:r>
          </a:p>
          <a:p>
            <a:r>
              <a:rPr lang="en-GB" dirty="0"/>
              <a:t>The function will store the incoming value in Azure Table Storage</a:t>
            </a:r>
          </a:p>
          <a:p>
            <a:pPr marL="0" indent="0">
              <a:buNone/>
            </a:pPr>
            <a:endParaRPr lang="en-GB" dirty="0"/>
          </a:p>
        </p:txBody>
      </p:sp>
      <p:pic>
        <p:nvPicPr>
          <p:cNvPr id="4" name="Picture 3">
            <a:extLst>
              <a:ext uri="{FF2B5EF4-FFF2-40B4-BE49-F238E27FC236}">
                <a16:creationId xmlns:a16="http://schemas.microsoft.com/office/drawing/2014/main" id="{A3489D14-7C3D-4BFF-8516-2FAFD5759D15}"/>
              </a:ext>
            </a:extLst>
          </p:cNvPr>
          <p:cNvPicPr>
            <a:picLocks noChangeAspect="1"/>
          </p:cNvPicPr>
          <p:nvPr/>
        </p:nvPicPr>
        <p:blipFill>
          <a:blip r:embed="rId2"/>
          <a:stretch>
            <a:fillRect/>
          </a:stretch>
        </p:blipFill>
        <p:spPr>
          <a:xfrm>
            <a:off x="7268913" y="2219325"/>
            <a:ext cx="4233668" cy="3012190"/>
          </a:xfrm>
          <a:prstGeom prst="rect">
            <a:avLst/>
          </a:prstGeom>
        </p:spPr>
      </p:pic>
    </p:spTree>
    <p:extLst>
      <p:ext uri="{BB962C8B-B14F-4D97-AF65-F5344CB8AC3E}">
        <p14:creationId xmlns:p14="http://schemas.microsoft.com/office/powerpoint/2010/main" val="1944126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7A1D0-52B9-4D7A-BA86-3C0CAC6DBDD5}"/>
              </a:ext>
            </a:extLst>
          </p:cNvPr>
          <p:cNvSpPr>
            <a:spLocks noGrp="1"/>
          </p:cNvSpPr>
          <p:nvPr>
            <p:ph type="title"/>
          </p:nvPr>
        </p:nvSpPr>
        <p:spPr/>
        <p:txBody>
          <a:bodyPr/>
          <a:lstStyle/>
          <a:p>
            <a:r>
              <a:rPr lang="en-GB" dirty="0"/>
              <a:t>Azure Table Storage</a:t>
            </a:r>
          </a:p>
        </p:txBody>
      </p:sp>
      <p:sp>
        <p:nvSpPr>
          <p:cNvPr id="3" name="Content Placeholder 2">
            <a:extLst>
              <a:ext uri="{FF2B5EF4-FFF2-40B4-BE49-F238E27FC236}">
                <a16:creationId xmlns:a16="http://schemas.microsoft.com/office/drawing/2014/main" id="{11F5C5DD-8EF0-45BD-B5F0-944918EEE884}"/>
              </a:ext>
            </a:extLst>
          </p:cNvPr>
          <p:cNvSpPr>
            <a:spLocks noGrp="1"/>
          </p:cNvSpPr>
          <p:nvPr>
            <p:ph idx="1"/>
          </p:nvPr>
        </p:nvSpPr>
        <p:spPr/>
        <p:txBody>
          <a:bodyPr/>
          <a:lstStyle/>
          <a:p>
            <a:r>
              <a:rPr lang="en-GB" dirty="0"/>
              <a:t>To keep thing simple I’m going to store the readings in Azure Table Storage</a:t>
            </a:r>
          </a:p>
          <a:p>
            <a:r>
              <a:rPr lang="en-GB" dirty="0"/>
              <a:t>This stores each reading as a row in a table</a:t>
            </a:r>
          </a:p>
          <a:p>
            <a:r>
              <a:rPr lang="en-GB" dirty="0"/>
              <a:t>Rows are defined by mapping a POCO (Plain Old CLR Object) value</a:t>
            </a:r>
          </a:p>
          <a:p>
            <a:r>
              <a:rPr lang="en-GB" dirty="0"/>
              <a:t>In my case I’m creating an instance of a C# class</a:t>
            </a:r>
          </a:p>
          <a:p>
            <a:r>
              <a:rPr lang="en-GB" dirty="0"/>
              <a:t>The instance must have two members used to index the table:</a:t>
            </a:r>
          </a:p>
          <a:p>
            <a:pPr lvl="1"/>
            <a:r>
              <a:rPr lang="en-GB" dirty="0" err="1">
                <a:latin typeface="Consolas" panose="020B0609020204030204" pitchFamily="49" charset="0"/>
              </a:rPr>
              <a:t>PartitionKey</a:t>
            </a:r>
            <a:r>
              <a:rPr lang="en-GB" dirty="0"/>
              <a:t> – broad categorisation of the data </a:t>
            </a:r>
          </a:p>
          <a:p>
            <a:pPr lvl="1"/>
            <a:r>
              <a:rPr lang="en-GB" dirty="0" err="1">
                <a:latin typeface="Consolas" panose="020B0609020204030204" pitchFamily="49" charset="0"/>
              </a:rPr>
              <a:t>RowKey</a:t>
            </a:r>
            <a:r>
              <a:rPr lang="en-GB" dirty="0"/>
              <a:t> – unique value for any given </a:t>
            </a:r>
            <a:r>
              <a:rPr lang="en-GB" dirty="0" err="1">
                <a:latin typeface="Consolas" panose="020B0609020204030204" pitchFamily="49" charset="0"/>
              </a:rPr>
              <a:t>PartitionKey</a:t>
            </a:r>
            <a:r>
              <a:rPr lang="en-GB" dirty="0"/>
              <a:t> value</a:t>
            </a:r>
          </a:p>
        </p:txBody>
      </p:sp>
    </p:spTree>
    <p:extLst>
      <p:ext uri="{BB962C8B-B14F-4D97-AF65-F5344CB8AC3E}">
        <p14:creationId xmlns:p14="http://schemas.microsoft.com/office/powerpoint/2010/main" val="660364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Air Quality Reading </a:t>
            </a:r>
          </a:p>
        </p:txBody>
      </p:sp>
      <p:sp>
        <p:nvSpPr>
          <p:cNvPr id="3" name="Text Placeholder 2"/>
          <p:cNvSpPr>
            <a:spLocks noGrp="1"/>
          </p:cNvSpPr>
          <p:nvPr>
            <p:ph idx="1"/>
          </p:nvPr>
        </p:nvSpPr>
        <p:spPr>
          <a:xfrm>
            <a:off x="838203" y="2887908"/>
            <a:ext cx="10515600" cy="3289055"/>
          </a:xfrm>
        </p:spPr>
        <p:txBody>
          <a:bodyPr/>
          <a:lstStyle/>
          <a:p>
            <a:r>
              <a:rPr lang="en-GB" dirty="0"/>
              <a:t>This is the MQTT message that is sent by the sensor node to the server</a:t>
            </a:r>
          </a:p>
          <a:p>
            <a:r>
              <a:rPr lang="en-GB" dirty="0"/>
              <a:t>It is formatted using JSON</a:t>
            </a:r>
          </a:p>
          <a:p>
            <a:r>
              <a:rPr lang="en-GB" dirty="0"/>
              <a:t>This needs to be stored on the server </a:t>
            </a:r>
          </a:p>
          <a:p>
            <a:endParaRPr lang="en-GB" dirty="0"/>
          </a:p>
          <a:p>
            <a:pPr lvl="1"/>
            <a:endParaRPr lang="en-GB" dirty="0"/>
          </a:p>
        </p:txBody>
      </p:sp>
      <p:sp>
        <p:nvSpPr>
          <p:cNvPr id="5" name="Rectangle 4"/>
          <p:cNvSpPr/>
          <p:nvPr/>
        </p:nvSpPr>
        <p:spPr>
          <a:xfrm>
            <a:off x="838197" y="1935355"/>
            <a:ext cx="10329675" cy="707886"/>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 "dev":"Monitair-15fb61","temp":24.73,"humidity":41.33,</a:t>
            </a:r>
          </a:p>
          <a:p>
            <a:r>
              <a:rPr lang="en-GB" sz="2000" dirty="0">
                <a:solidFill>
                  <a:srgbClr val="000000"/>
                </a:solidFill>
                <a:latin typeface="Consolas" panose="020B0609020204030204" pitchFamily="49" charset="0"/>
              </a:rPr>
              <a:t>"pressure":1017.30,"PM10":13.00,"PM25":5.10,"timestamp":"1551432371"}</a:t>
            </a:r>
            <a:endParaRPr lang="en-GB" sz="1568"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1871240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Air Quality Class </a:t>
            </a:r>
          </a:p>
        </p:txBody>
      </p:sp>
      <p:sp>
        <p:nvSpPr>
          <p:cNvPr id="5" name="Rectangle 4"/>
          <p:cNvSpPr/>
          <p:nvPr/>
        </p:nvSpPr>
        <p:spPr>
          <a:xfrm>
            <a:off x="838197" y="1569595"/>
            <a:ext cx="6611115" cy="4708981"/>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class</a:t>
            </a:r>
            <a:r>
              <a:rPr lang="en-GB" sz="2000" dirty="0">
                <a:solidFill>
                  <a:srgbClr val="000000"/>
                </a:solidFill>
                <a:latin typeface="Consolas" panose="020B0609020204030204" pitchFamily="49" charset="0"/>
              </a:rPr>
              <a:t> </a:t>
            </a:r>
            <a:r>
              <a:rPr lang="en-GB" sz="2000" dirty="0" err="1">
                <a:solidFill>
                  <a:srgbClr val="2B91AF"/>
                </a:solidFill>
                <a:latin typeface="Consolas" panose="020B0609020204030204" pitchFamily="49" charset="0"/>
              </a:rPr>
              <a:t>AirQReading</a:t>
            </a:r>
            <a:r>
              <a:rPr lang="en-GB" sz="2000" dirty="0">
                <a:solidFill>
                  <a:srgbClr val="000000"/>
                </a:solidFill>
                <a:latin typeface="Consolas" panose="020B0609020204030204" pitchFamily="49" charset="0"/>
              </a:rPr>
              <a:t> </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JsonProperty</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PartitionKey</a:t>
            </a:r>
            <a:r>
              <a:rPr lang="en-GB" sz="2000" dirty="0">
                <a:solidFill>
                  <a:srgbClr val="000000"/>
                </a:solidFill>
                <a:latin typeface="Consolas" panose="020B0609020204030204" pitchFamily="49" charset="0"/>
              </a:rPr>
              <a:t> { </a:t>
            </a:r>
            <a:r>
              <a:rPr lang="en-GB" sz="2000" dirty="0">
                <a:solidFill>
                  <a:srgbClr val="0000FF"/>
                </a:solidFill>
                <a:latin typeface="Consolas" panose="020B0609020204030204" pitchFamily="49" charset="0"/>
              </a:rPr>
              <a:t>get</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set</a:t>
            </a:r>
            <a:r>
              <a:rPr lang="en-GB" sz="2000" dirty="0">
                <a:solidFill>
                  <a:srgbClr val="000000"/>
                </a:solidFill>
                <a:latin typeface="Consolas" panose="020B0609020204030204" pitchFamily="49" charset="0"/>
              </a:rPr>
              <a:t>; }</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JsonProperty</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"timestamp"</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RowKey</a:t>
            </a:r>
            <a:r>
              <a:rPr lang="en-GB" sz="2000" dirty="0">
                <a:solidFill>
                  <a:srgbClr val="000000"/>
                </a:solidFill>
                <a:latin typeface="Consolas" panose="020B0609020204030204" pitchFamily="49" charset="0"/>
              </a:rPr>
              <a:t> { </a:t>
            </a:r>
            <a:r>
              <a:rPr lang="en-GB" sz="2000" dirty="0">
                <a:solidFill>
                  <a:srgbClr val="0000FF"/>
                </a:solidFill>
                <a:latin typeface="Consolas" panose="020B0609020204030204" pitchFamily="49" charset="0"/>
              </a:rPr>
              <a:t>get</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set</a:t>
            </a:r>
            <a:r>
              <a:rPr lang="en-GB" sz="2000" dirty="0">
                <a:solidFill>
                  <a:srgbClr val="000000"/>
                </a:solidFill>
                <a:latin typeface="Consolas" panose="020B0609020204030204" pitchFamily="49" charset="0"/>
              </a:rPr>
              <a:t>; }</a:t>
            </a:r>
          </a:p>
          <a:p>
            <a:r>
              <a:rPr lang="en-GB" sz="2000" dirty="0">
                <a:solidFill>
                  <a:srgbClr val="0000FF"/>
                </a:solidFill>
                <a:latin typeface="Consolas" panose="020B0609020204030204" pitchFamily="49" charset="0"/>
              </a:rPr>
              <a:t>    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float</a:t>
            </a:r>
            <a:r>
              <a:rPr lang="en-GB" sz="2000" dirty="0">
                <a:solidFill>
                  <a:srgbClr val="000000"/>
                </a:solidFill>
                <a:latin typeface="Consolas" panose="020B0609020204030204" pitchFamily="49" charset="0"/>
              </a:rPr>
              <a:t> PM10 { </a:t>
            </a:r>
            <a:r>
              <a:rPr lang="en-GB" sz="2000" dirty="0">
                <a:solidFill>
                  <a:srgbClr val="0000FF"/>
                </a:solidFill>
                <a:latin typeface="Consolas" panose="020B0609020204030204" pitchFamily="49" charset="0"/>
              </a:rPr>
              <a:t>get</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set</a:t>
            </a:r>
            <a:r>
              <a:rPr lang="en-GB" sz="2000" dirty="0">
                <a:solidFill>
                  <a:srgbClr val="000000"/>
                </a:solidFill>
                <a:latin typeface="Consolas" panose="020B0609020204030204" pitchFamily="49" charset="0"/>
              </a:rPr>
              <a:t>; }</a:t>
            </a:r>
          </a:p>
          <a:p>
            <a:r>
              <a:rPr lang="en-GB" sz="2000" dirty="0">
                <a:solidFill>
                  <a:srgbClr val="0000FF"/>
                </a:solidFill>
                <a:latin typeface="Consolas" panose="020B0609020204030204" pitchFamily="49" charset="0"/>
              </a:rPr>
              <a:t>    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float</a:t>
            </a:r>
            <a:r>
              <a:rPr lang="en-GB" sz="2000" dirty="0">
                <a:solidFill>
                  <a:srgbClr val="000000"/>
                </a:solidFill>
                <a:latin typeface="Consolas" panose="020B0609020204030204" pitchFamily="49" charset="0"/>
              </a:rPr>
              <a:t> PM25 { </a:t>
            </a:r>
            <a:r>
              <a:rPr lang="en-GB" sz="2000" dirty="0">
                <a:solidFill>
                  <a:srgbClr val="0000FF"/>
                </a:solidFill>
                <a:latin typeface="Consolas" panose="020B0609020204030204" pitchFamily="49" charset="0"/>
              </a:rPr>
              <a:t>get</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set</a:t>
            </a:r>
            <a:r>
              <a:rPr lang="en-GB" sz="2000" dirty="0">
                <a:solidFill>
                  <a:srgbClr val="000000"/>
                </a:solidFill>
                <a:latin typeface="Consolas" panose="020B0609020204030204" pitchFamily="49" charset="0"/>
              </a:rPr>
              <a:t>; }</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JsonProperty</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"temp"</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float</a:t>
            </a:r>
            <a:r>
              <a:rPr lang="en-GB" sz="2000" dirty="0">
                <a:solidFill>
                  <a:srgbClr val="000000"/>
                </a:solidFill>
                <a:latin typeface="Consolas" panose="020B0609020204030204" pitchFamily="49" charset="0"/>
              </a:rPr>
              <a:t> Temp { </a:t>
            </a:r>
            <a:r>
              <a:rPr lang="en-GB" sz="2000" dirty="0">
                <a:solidFill>
                  <a:srgbClr val="0000FF"/>
                </a:solidFill>
                <a:latin typeface="Consolas" panose="020B0609020204030204" pitchFamily="49" charset="0"/>
              </a:rPr>
              <a:t>get</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set</a:t>
            </a:r>
            <a:r>
              <a:rPr lang="en-GB" sz="2000" dirty="0">
                <a:solidFill>
                  <a:srgbClr val="000000"/>
                </a:solidFill>
                <a:latin typeface="Consolas" panose="020B0609020204030204" pitchFamily="49" charset="0"/>
              </a:rPr>
              <a:t>; }</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JsonProperty</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"humidity"</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float</a:t>
            </a:r>
            <a:r>
              <a:rPr lang="en-GB" sz="2000" dirty="0">
                <a:solidFill>
                  <a:srgbClr val="000000"/>
                </a:solidFill>
                <a:latin typeface="Consolas" panose="020B0609020204030204" pitchFamily="49" charset="0"/>
              </a:rPr>
              <a:t> Humidity { </a:t>
            </a:r>
            <a:r>
              <a:rPr lang="en-GB" sz="2000" dirty="0">
                <a:solidFill>
                  <a:srgbClr val="0000FF"/>
                </a:solidFill>
                <a:latin typeface="Consolas" panose="020B0609020204030204" pitchFamily="49" charset="0"/>
              </a:rPr>
              <a:t>get</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set</a:t>
            </a:r>
            <a:r>
              <a:rPr lang="en-GB" sz="2000" dirty="0">
                <a:solidFill>
                  <a:srgbClr val="000000"/>
                </a:solidFill>
                <a:latin typeface="Consolas" panose="020B0609020204030204" pitchFamily="49" charset="0"/>
              </a:rPr>
              <a:t>; }</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JsonProperty</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"pressure"</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float</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AirPress</a:t>
            </a:r>
            <a:r>
              <a:rPr lang="en-GB" sz="2000" dirty="0">
                <a:solidFill>
                  <a:srgbClr val="000000"/>
                </a:solidFill>
                <a:latin typeface="Consolas" panose="020B0609020204030204" pitchFamily="49" charset="0"/>
              </a:rPr>
              <a:t> { </a:t>
            </a:r>
            <a:r>
              <a:rPr lang="en-GB" sz="2000" dirty="0">
                <a:solidFill>
                  <a:srgbClr val="0000FF"/>
                </a:solidFill>
                <a:latin typeface="Consolas" panose="020B0609020204030204" pitchFamily="49" charset="0"/>
              </a:rPr>
              <a:t>get</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set</a:t>
            </a:r>
            <a:r>
              <a:rPr lang="en-GB" sz="2000" dirty="0">
                <a:solidFill>
                  <a:srgbClr val="000000"/>
                </a:solidFill>
                <a:latin typeface="Consolas" panose="020B0609020204030204" pitchFamily="49" charset="0"/>
              </a:rPr>
              <a:t>; }</a:t>
            </a:r>
          </a:p>
          <a:p>
            <a:r>
              <a:rPr lang="en-GB" sz="2000" dirty="0">
                <a:solidFill>
                  <a:srgbClr val="000000"/>
                </a:solidFill>
                <a:latin typeface="Consolas" panose="020B0609020204030204" pitchFamily="49" charset="0"/>
              </a:rPr>
              <a:t>}</a:t>
            </a:r>
            <a:endParaRPr lang="en-GB" sz="1568"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2706A475-5D70-4E55-89A7-4EB3898EE970}"/>
              </a:ext>
            </a:extLst>
          </p:cNvPr>
          <p:cNvSpPr>
            <a:spLocks noGrp="1"/>
          </p:cNvSpPr>
          <p:nvPr>
            <p:ph idx="1"/>
          </p:nvPr>
        </p:nvSpPr>
        <p:spPr>
          <a:xfrm>
            <a:off x="7717535" y="1825627"/>
            <a:ext cx="3636267" cy="4351336"/>
          </a:xfrm>
        </p:spPr>
        <p:txBody>
          <a:bodyPr/>
          <a:lstStyle/>
          <a:p>
            <a:r>
              <a:rPr lang="en-GB" dirty="0"/>
              <a:t>The device property is mapped onto the </a:t>
            </a:r>
            <a:r>
              <a:rPr lang="en-GB" dirty="0" err="1">
                <a:latin typeface="Consolas" panose="020B0609020204030204" pitchFamily="49" charset="0"/>
              </a:rPr>
              <a:t>PartitionKey</a:t>
            </a:r>
            <a:endParaRPr lang="en-GB" dirty="0">
              <a:latin typeface="Consolas" panose="020B0609020204030204" pitchFamily="49" charset="0"/>
            </a:endParaRPr>
          </a:p>
          <a:p>
            <a:r>
              <a:rPr lang="en-GB" dirty="0"/>
              <a:t>The time property is mapped onto the </a:t>
            </a:r>
            <a:r>
              <a:rPr lang="en-GB" dirty="0" err="1">
                <a:latin typeface="Consolas" panose="020B0609020204030204" pitchFamily="49" charset="0"/>
              </a:rPr>
              <a:t>RowKey</a:t>
            </a:r>
            <a:endParaRPr lang="en-GB" dirty="0">
              <a:latin typeface="Consolas" panose="020B0609020204030204" pitchFamily="49" charset="0"/>
            </a:endParaRPr>
          </a:p>
        </p:txBody>
      </p:sp>
    </p:spTree>
    <p:extLst>
      <p:ext uri="{BB962C8B-B14F-4D97-AF65-F5344CB8AC3E}">
        <p14:creationId xmlns:p14="http://schemas.microsoft.com/office/powerpoint/2010/main" val="3989833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Azure Function</a:t>
            </a:r>
          </a:p>
        </p:txBody>
      </p:sp>
      <p:sp>
        <p:nvSpPr>
          <p:cNvPr id="5" name="Rectangle 4"/>
          <p:cNvSpPr/>
          <p:nvPr/>
        </p:nvSpPr>
        <p:spPr>
          <a:xfrm>
            <a:off x="838197" y="1435483"/>
            <a:ext cx="10683243" cy="3477875"/>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FunctionName</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DataReceiver</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Table(</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AirQualityReadings</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static</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Run([</a:t>
            </a:r>
            <a:r>
              <a:rPr lang="en-GB" sz="2000" dirty="0" err="1">
                <a:solidFill>
                  <a:srgbClr val="000000"/>
                </a:solidFill>
                <a:latin typeface="Consolas" panose="020B0609020204030204" pitchFamily="49" charset="0"/>
              </a:rPr>
              <a:t>IoTHubTrigger</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"devices/#"</a:t>
            </a:r>
            <a:r>
              <a:rPr lang="en-GB" sz="2000" dirty="0">
                <a:solidFill>
                  <a:srgbClr val="000000"/>
                </a:solidFill>
                <a:latin typeface="Consolas" panose="020B0609020204030204" pitchFamily="49" charset="0"/>
              </a:rPr>
              <a:t>,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Connection = </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IoTHubConnectionString</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EventData</a:t>
            </a:r>
            <a:r>
              <a:rPr lang="en-GB" sz="2000" dirty="0">
                <a:solidFill>
                  <a:srgbClr val="000000"/>
                </a:solidFill>
                <a:latin typeface="Consolas" panose="020B0609020204030204" pitchFamily="49" charset="0"/>
              </a:rPr>
              <a:t> message,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TraceWriter</a:t>
            </a:r>
            <a:r>
              <a:rPr lang="en-GB" sz="2000" dirty="0">
                <a:solidFill>
                  <a:srgbClr val="000000"/>
                </a:solidFill>
                <a:latin typeface="Consolas" panose="020B0609020204030204" pitchFamily="49" charset="0"/>
              </a:rPr>
              <a:t> log)</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 Encoding.UTF8.GetString(</a:t>
            </a:r>
            <a:r>
              <a:rPr lang="en-GB" sz="2000" dirty="0" err="1">
                <a:solidFill>
                  <a:srgbClr val="000000"/>
                </a:solidFill>
                <a:latin typeface="Consolas" panose="020B0609020204030204" pitchFamily="49" charset="0"/>
              </a:rPr>
              <a:t>message.GetBytes</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result = </a:t>
            </a:r>
            <a:r>
              <a:rPr lang="en-GB" sz="2000" dirty="0">
                <a:solidFill>
                  <a:srgbClr val="0000FF"/>
                </a:solidFill>
                <a:latin typeface="Consolas" panose="020B0609020204030204" pitchFamily="49" charset="0"/>
              </a:rPr>
              <a:t>new</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JsonConvert.PopulateObject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a:t>
            </a:r>
            <a:endParaRPr lang="en-GB" sz="1600"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849B5600-36B1-48A4-8E3D-553FD3DE234F}"/>
              </a:ext>
            </a:extLst>
          </p:cNvPr>
          <p:cNvSpPr>
            <a:spLocks noGrp="1"/>
          </p:cNvSpPr>
          <p:nvPr>
            <p:ph idx="1"/>
          </p:nvPr>
        </p:nvSpPr>
        <p:spPr>
          <a:xfrm>
            <a:off x="838203" y="5047489"/>
            <a:ext cx="10515600" cy="1129474"/>
          </a:xfrm>
        </p:spPr>
        <p:txBody>
          <a:bodyPr/>
          <a:lstStyle/>
          <a:p>
            <a:r>
              <a:rPr lang="en-GB" dirty="0"/>
              <a:t>This is the function that receives data and store it in the table</a:t>
            </a:r>
          </a:p>
        </p:txBody>
      </p:sp>
    </p:spTree>
    <p:extLst>
      <p:ext uri="{BB962C8B-B14F-4D97-AF65-F5344CB8AC3E}">
        <p14:creationId xmlns:p14="http://schemas.microsoft.com/office/powerpoint/2010/main" val="892327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Azure Function</a:t>
            </a:r>
          </a:p>
        </p:txBody>
      </p:sp>
      <p:sp>
        <p:nvSpPr>
          <p:cNvPr id="5" name="Rectangle 4"/>
          <p:cNvSpPr/>
          <p:nvPr/>
        </p:nvSpPr>
        <p:spPr>
          <a:xfrm>
            <a:off x="838197" y="1435483"/>
            <a:ext cx="10683243" cy="3477875"/>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FunctionName</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DataReceiver</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Table(</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AirQualityReadings</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static</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Run([</a:t>
            </a:r>
            <a:r>
              <a:rPr lang="en-GB" sz="2000" dirty="0" err="1">
                <a:solidFill>
                  <a:srgbClr val="000000"/>
                </a:solidFill>
                <a:latin typeface="Consolas" panose="020B0609020204030204" pitchFamily="49" charset="0"/>
              </a:rPr>
              <a:t>IoTHubTrigger</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"devices/#"</a:t>
            </a:r>
            <a:r>
              <a:rPr lang="en-GB" sz="2000" dirty="0">
                <a:solidFill>
                  <a:srgbClr val="000000"/>
                </a:solidFill>
                <a:latin typeface="Consolas" panose="020B0609020204030204" pitchFamily="49" charset="0"/>
              </a:rPr>
              <a:t>,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Connection = </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IoTHubConnectionString</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EventData</a:t>
            </a:r>
            <a:r>
              <a:rPr lang="en-GB" sz="2000" dirty="0">
                <a:solidFill>
                  <a:srgbClr val="000000"/>
                </a:solidFill>
                <a:latin typeface="Consolas" panose="020B0609020204030204" pitchFamily="49" charset="0"/>
              </a:rPr>
              <a:t> message,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TraceWriter</a:t>
            </a:r>
            <a:r>
              <a:rPr lang="en-GB" sz="2000" dirty="0">
                <a:solidFill>
                  <a:srgbClr val="000000"/>
                </a:solidFill>
                <a:latin typeface="Consolas" panose="020B0609020204030204" pitchFamily="49" charset="0"/>
              </a:rPr>
              <a:t> log)</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 Encoding.UTF8.GetString(</a:t>
            </a:r>
            <a:r>
              <a:rPr lang="en-GB" sz="2000" dirty="0" err="1">
                <a:solidFill>
                  <a:srgbClr val="000000"/>
                </a:solidFill>
                <a:latin typeface="Consolas" panose="020B0609020204030204" pitchFamily="49" charset="0"/>
              </a:rPr>
              <a:t>message.GetBytes</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result = </a:t>
            </a:r>
            <a:r>
              <a:rPr lang="en-GB" sz="2000" dirty="0">
                <a:solidFill>
                  <a:srgbClr val="0000FF"/>
                </a:solidFill>
                <a:latin typeface="Consolas" panose="020B0609020204030204" pitchFamily="49" charset="0"/>
              </a:rPr>
              <a:t>new</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JsonConvert.PopulateObject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a:t>
            </a:r>
            <a:endParaRPr lang="en-GB" sz="1600"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849B5600-36B1-48A4-8E3D-553FD3DE234F}"/>
              </a:ext>
            </a:extLst>
          </p:cNvPr>
          <p:cNvSpPr>
            <a:spLocks noGrp="1"/>
          </p:cNvSpPr>
          <p:nvPr>
            <p:ph idx="1"/>
          </p:nvPr>
        </p:nvSpPr>
        <p:spPr>
          <a:xfrm>
            <a:off x="838203" y="5047489"/>
            <a:ext cx="10515600" cy="1129474"/>
          </a:xfrm>
        </p:spPr>
        <p:txBody>
          <a:bodyPr/>
          <a:lstStyle/>
          <a:p>
            <a:r>
              <a:rPr lang="en-GB" dirty="0"/>
              <a:t>This is the name of the function</a:t>
            </a:r>
          </a:p>
        </p:txBody>
      </p:sp>
      <p:sp>
        <p:nvSpPr>
          <p:cNvPr id="3" name="Rectangle 2">
            <a:extLst>
              <a:ext uri="{FF2B5EF4-FFF2-40B4-BE49-F238E27FC236}">
                <a16:creationId xmlns:a16="http://schemas.microsoft.com/office/drawing/2014/main" id="{4162BDF1-49E4-4F87-977F-EACAA83C8474}"/>
              </a:ext>
            </a:extLst>
          </p:cNvPr>
          <p:cNvSpPr/>
          <p:nvPr/>
        </p:nvSpPr>
        <p:spPr>
          <a:xfrm>
            <a:off x="838197" y="1435483"/>
            <a:ext cx="4770123" cy="389336"/>
          </a:xfrm>
          <a:prstGeom prst="rect">
            <a:avLst/>
          </a:prstGeom>
          <a:solidFill>
            <a:schemeClr val="accent6">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0071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Azure Function</a:t>
            </a:r>
          </a:p>
        </p:txBody>
      </p:sp>
      <p:sp>
        <p:nvSpPr>
          <p:cNvPr id="5" name="Rectangle 4"/>
          <p:cNvSpPr/>
          <p:nvPr/>
        </p:nvSpPr>
        <p:spPr>
          <a:xfrm>
            <a:off x="838197" y="1435483"/>
            <a:ext cx="10683243" cy="3477875"/>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FunctionName</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DataReceiver</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Table(</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AirQualityReadings</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static</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Run([</a:t>
            </a:r>
            <a:r>
              <a:rPr lang="en-GB" sz="2000" dirty="0" err="1">
                <a:solidFill>
                  <a:srgbClr val="000000"/>
                </a:solidFill>
                <a:latin typeface="Consolas" panose="020B0609020204030204" pitchFamily="49" charset="0"/>
              </a:rPr>
              <a:t>IoTHubTrigger</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"devices/#"</a:t>
            </a:r>
            <a:r>
              <a:rPr lang="en-GB" sz="2000" dirty="0">
                <a:solidFill>
                  <a:srgbClr val="000000"/>
                </a:solidFill>
                <a:latin typeface="Consolas" panose="020B0609020204030204" pitchFamily="49" charset="0"/>
              </a:rPr>
              <a:t>,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Connection = </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IoTHubConnectionString</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EventData</a:t>
            </a:r>
            <a:r>
              <a:rPr lang="en-GB" sz="2000" dirty="0">
                <a:solidFill>
                  <a:srgbClr val="000000"/>
                </a:solidFill>
                <a:latin typeface="Consolas" panose="020B0609020204030204" pitchFamily="49" charset="0"/>
              </a:rPr>
              <a:t> message,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TraceWriter</a:t>
            </a:r>
            <a:r>
              <a:rPr lang="en-GB" sz="2000" dirty="0">
                <a:solidFill>
                  <a:srgbClr val="000000"/>
                </a:solidFill>
                <a:latin typeface="Consolas" panose="020B0609020204030204" pitchFamily="49" charset="0"/>
              </a:rPr>
              <a:t> log)</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 Encoding.UTF8.GetString(</a:t>
            </a:r>
            <a:r>
              <a:rPr lang="en-GB" sz="2000" dirty="0" err="1">
                <a:solidFill>
                  <a:srgbClr val="000000"/>
                </a:solidFill>
                <a:latin typeface="Consolas" panose="020B0609020204030204" pitchFamily="49" charset="0"/>
              </a:rPr>
              <a:t>message.GetBytes</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result = </a:t>
            </a:r>
            <a:r>
              <a:rPr lang="en-GB" sz="2000" dirty="0">
                <a:solidFill>
                  <a:srgbClr val="0000FF"/>
                </a:solidFill>
                <a:latin typeface="Consolas" panose="020B0609020204030204" pitchFamily="49" charset="0"/>
              </a:rPr>
              <a:t>new</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JsonConvert.PopulateObject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a:t>
            </a:r>
            <a:endParaRPr lang="en-GB" sz="1600"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849B5600-36B1-48A4-8E3D-553FD3DE234F}"/>
              </a:ext>
            </a:extLst>
          </p:cNvPr>
          <p:cNvSpPr>
            <a:spLocks noGrp="1"/>
          </p:cNvSpPr>
          <p:nvPr>
            <p:ph idx="1"/>
          </p:nvPr>
        </p:nvSpPr>
        <p:spPr>
          <a:xfrm>
            <a:off x="838203" y="5047489"/>
            <a:ext cx="10515600" cy="1129474"/>
          </a:xfrm>
        </p:spPr>
        <p:txBody>
          <a:bodyPr/>
          <a:lstStyle/>
          <a:p>
            <a:r>
              <a:rPr lang="en-GB" dirty="0"/>
              <a:t>Identifies the table into which the readings will be placed</a:t>
            </a:r>
          </a:p>
          <a:p>
            <a:r>
              <a:rPr lang="en-GB" dirty="0"/>
              <a:t>The storage connection string is given in the settings for the project</a:t>
            </a:r>
          </a:p>
        </p:txBody>
      </p:sp>
      <p:sp>
        <p:nvSpPr>
          <p:cNvPr id="3" name="Rectangle 2">
            <a:extLst>
              <a:ext uri="{FF2B5EF4-FFF2-40B4-BE49-F238E27FC236}">
                <a16:creationId xmlns:a16="http://schemas.microsoft.com/office/drawing/2014/main" id="{4162BDF1-49E4-4F87-977F-EACAA83C8474}"/>
              </a:ext>
            </a:extLst>
          </p:cNvPr>
          <p:cNvSpPr/>
          <p:nvPr/>
        </p:nvSpPr>
        <p:spPr>
          <a:xfrm>
            <a:off x="874773" y="1765345"/>
            <a:ext cx="5477259" cy="353942"/>
          </a:xfrm>
          <a:prstGeom prst="rect">
            <a:avLst/>
          </a:prstGeom>
          <a:solidFill>
            <a:schemeClr val="accent6">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75477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Azure Function</a:t>
            </a:r>
          </a:p>
        </p:txBody>
      </p:sp>
      <p:sp>
        <p:nvSpPr>
          <p:cNvPr id="5" name="Rectangle 4"/>
          <p:cNvSpPr/>
          <p:nvPr/>
        </p:nvSpPr>
        <p:spPr>
          <a:xfrm>
            <a:off x="838197" y="1435483"/>
            <a:ext cx="10683243" cy="3477875"/>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FunctionName</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DataReceiver</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Table(</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AirQualityReadings</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static</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Run([</a:t>
            </a:r>
            <a:r>
              <a:rPr lang="en-GB" sz="2000" dirty="0" err="1">
                <a:solidFill>
                  <a:srgbClr val="000000"/>
                </a:solidFill>
                <a:latin typeface="Consolas" panose="020B0609020204030204" pitchFamily="49" charset="0"/>
              </a:rPr>
              <a:t>IoTHubTrigger</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"devices/#"</a:t>
            </a:r>
            <a:r>
              <a:rPr lang="en-GB" sz="2000" dirty="0">
                <a:solidFill>
                  <a:srgbClr val="000000"/>
                </a:solidFill>
                <a:latin typeface="Consolas" panose="020B0609020204030204" pitchFamily="49" charset="0"/>
              </a:rPr>
              <a:t>,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Connection = </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IoTHubConnectionString</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EventData</a:t>
            </a:r>
            <a:r>
              <a:rPr lang="en-GB" sz="2000" dirty="0">
                <a:solidFill>
                  <a:srgbClr val="000000"/>
                </a:solidFill>
                <a:latin typeface="Consolas" panose="020B0609020204030204" pitchFamily="49" charset="0"/>
              </a:rPr>
              <a:t> message,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TraceWriter</a:t>
            </a:r>
            <a:r>
              <a:rPr lang="en-GB" sz="2000" dirty="0">
                <a:solidFill>
                  <a:srgbClr val="000000"/>
                </a:solidFill>
                <a:latin typeface="Consolas" panose="020B0609020204030204" pitchFamily="49" charset="0"/>
              </a:rPr>
              <a:t> log)</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 Encoding.UTF8.GetString(</a:t>
            </a:r>
            <a:r>
              <a:rPr lang="en-GB" sz="2000" dirty="0" err="1">
                <a:solidFill>
                  <a:srgbClr val="000000"/>
                </a:solidFill>
                <a:latin typeface="Consolas" panose="020B0609020204030204" pitchFamily="49" charset="0"/>
              </a:rPr>
              <a:t>message.GetBytes</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result = </a:t>
            </a:r>
            <a:r>
              <a:rPr lang="en-GB" sz="2000" dirty="0">
                <a:solidFill>
                  <a:srgbClr val="0000FF"/>
                </a:solidFill>
                <a:latin typeface="Consolas" panose="020B0609020204030204" pitchFamily="49" charset="0"/>
              </a:rPr>
              <a:t>new</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JsonConvert.PopulateObject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a:t>
            </a:r>
            <a:endParaRPr lang="en-GB" sz="1600"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849B5600-36B1-48A4-8E3D-553FD3DE234F}"/>
              </a:ext>
            </a:extLst>
          </p:cNvPr>
          <p:cNvSpPr>
            <a:spLocks noGrp="1"/>
          </p:cNvSpPr>
          <p:nvPr>
            <p:ph idx="1"/>
          </p:nvPr>
        </p:nvSpPr>
        <p:spPr>
          <a:xfrm>
            <a:off x="838203" y="5047489"/>
            <a:ext cx="10515600" cy="1129474"/>
          </a:xfrm>
        </p:spPr>
        <p:txBody>
          <a:bodyPr/>
          <a:lstStyle/>
          <a:p>
            <a:r>
              <a:rPr lang="en-GB" dirty="0"/>
              <a:t>This is the MQTT topic to be monitored</a:t>
            </a:r>
          </a:p>
          <a:p>
            <a:r>
              <a:rPr lang="en-GB" dirty="0"/>
              <a:t>This monitors messages from all devices (# is a wildcard) </a:t>
            </a:r>
          </a:p>
        </p:txBody>
      </p:sp>
      <p:sp>
        <p:nvSpPr>
          <p:cNvPr id="3" name="Rectangle 2">
            <a:extLst>
              <a:ext uri="{FF2B5EF4-FFF2-40B4-BE49-F238E27FC236}">
                <a16:creationId xmlns:a16="http://schemas.microsoft.com/office/drawing/2014/main" id="{4162BDF1-49E4-4F87-977F-EACAA83C8474}"/>
              </a:ext>
            </a:extLst>
          </p:cNvPr>
          <p:cNvSpPr/>
          <p:nvPr/>
        </p:nvSpPr>
        <p:spPr>
          <a:xfrm>
            <a:off x="5093205" y="2082337"/>
            <a:ext cx="3672843" cy="353942"/>
          </a:xfrm>
          <a:prstGeom prst="rect">
            <a:avLst/>
          </a:prstGeom>
          <a:solidFill>
            <a:schemeClr val="accent6">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25289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p:cNvSpPr>
            <a:spLocks noGrp="1"/>
          </p:cNvSpPr>
          <p:nvPr>
            <p:ph type="title"/>
          </p:nvPr>
        </p:nvSpPr>
        <p:spPr>
          <a:xfrm>
            <a:off x="838199" y="4525347"/>
            <a:ext cx="6801321" cy="1737360"/>
          </a:xfrm>
        </p:spPr>
        <p:txBody>
          <a:bodyPr vert="horz" lIns="91440" tIns="45720" rIns="91440" bIns="45720" rtlCol="0" anchor="ctr">
            <a:normAutofit/>
          </a:bodyPr>
          <a:lstStyle/>
          <a:p>
            <a:pPr algn="r" defTabSz="914400">
              <a:spcBef>
                <a:spcPct val="0"/>
              </a:spcBef>
            </a:pPr>
            <a:r>
              <a:rPr lang="en-US" sz="6000" kern="1200">
                <a:solidFill>
                  <a:schemeClr val="tx1"/>
                </a:solidFill>
                <a:latin typeface="+mj-lt"/>
                <a:ea typeface="+mj-ea"/>
                <a:cs typeface="+mj-cs"/>
              </a:rPr>
              <a:t>Why make an Air Quality Sensor?</a:t>
            </a:r>
          </a:p>
        </p:txBody>
      </p:sp>
      <p:sp>
        <p:nvSpPr>
          <p:cNvPr id="5" name="Text Placeholder 4"/>
          <p:cNvSpPr>
            <a:spLocks noGrp="1"/>
          </p:cNvSpPr>
          <p:nvPr>
            <p:ph type="body" idx="1"/>
          </p:nvPr>
        </p:nvSpPr>
        <p:spPr>
          <a:xfrm>
            <a:off x="7961258" y="4525347"/>
            <a:ext cx="3258675" cy="1737360"/>
          </a:xfrm>
        </p:spPr>
        <p:txBody>
          <a:bodyPr vert="horz" lIns="91440" tIns="45720" rIns="91440" bIns="45720" rtlCol="0" anchor="ctr">
            <a:normAutofit/>
          </a:bodyPr>
          <a:lstStyle/>
          <a:p>
            <a:pPr defTabSz="914400"/>
            <a:endParaRPr lang="en-US" sz="2400" kern="1200">
              <a:solidFill>
                <a:schemeClr val="tx1"/>
              </a:solidFill>
              <a:latin typeface="+mn-lt"/>
              <a:ea typeface="+mn-ea"/>
              <a:cs typeface="+mn-cs"/>
            </a:endParaRPr>
          </a:p>
        </p:txBody>
      </p:sp>
      <p:sp>
        <p:nvSpPr>
          <p:cNvPr id="12" name="Oval 11">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0" name="Straight Connector 19">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9536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Azure Function</a:t>
            </a:r>
          </a:p>
        </p:txBody>
      </p:sp>
      <p:sp>
        <p:nvSpPr>
          <p:cNvPr id="5" name="Rectangle 4"/>
          <p:cNvSpPr/>
          <p:nvPr/>
        </p:nvSpPr>
        <p:spPr>
          <a:xfrm>
            <a:off x="838197" y="1435483"/>
            <a:ext cx="10683243" cy="3477875"/>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FunctionName</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DataReceiver</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Table(</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AirQualityReadings</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static</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Run([</a:t>
            </a:r>
            <a:r>
              <a:rPr lang="en-GB" sz="2000" dirty="0" err="1">
                <a:solidFill>
                  <a:srgbClr val="000000"/>
                </a:solidFill>
                <a:latin typeface="Consolas" panose="020B0609020204030204" pitchFamily="49" charset="0"/>
              </a:rPr>
              <a:t>IoTHubTrigger</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"devices/#"</a:t>
            </a:r>
            <a:r>
              <a:rPr lang="en-GB" sz="2000" dirty="0">
                <a:solidFill>
                  <a:srgbClr val="000000"/>
                </a:solidFill>
                <a:latin typeface="Consolas" panose="020B0609020204030204" pitchFamily="49" charset="0"/>
              </a:rPr>
              <a:t>,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Connection = </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IoTHubConnectionString</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EventData</a:t>
            </a:r>
            <a:r>
              <a:rPr lang="en-GB" sz="2000" dirty="0">
                <a:solidFill>
                  <a:srgbClr val="000000"/>
                </a:solidFill>
                <a:latin typeface="Consolas" panose="020B0609020204030204" pitchFamily="49" charset="0"/>
              </a:rPr>
              <a:t> message,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TraceWriter</a:t>
            </a:r>
            <a:r>
              <a:rPr lang="en-GB" sz="2000" dirty="0">
                <a:solidFill>
                  <a:srgbClr val="000000"/>
                </a:solidFill>
                <a:latin typeface="Consolas" panose="020B0609020204030204" pitchFamily="49" charset="0"/>
              </a:rPr>
              <a:t> log)</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 Encoding.UTF8.GetString(</a:t>
            </a:r>
            <a:r>
              <a:rPr lang="en-GB" sz="2000" dirty="0" err="1">
                <a:solidFill>
                  <a:srgbClr val="000000"/>
                </a:solidFill>
                <a:latin typeface="Consolas" panose="020B0609020204030204" pitchFamily="49" charset="0"/>
              </a:rPr>
              <a:t>message.GetBytes</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result = </a:t>
            </a:r>
            <a:r>
              <a:rPr lang="en-GB" sz="2000" dirty="0">
                <a:solidFill>
                  <a:srgbClr val="0000FF"/>
                </a:solidFill>
                <a:latin typeface="Consolas" panose="020B0609020204030204" pitchFamily="49" charset="0"/>
              </a:rPr>
              <a:t>new</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JsonConvert.PopulateObject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a:t>
            </a:r>
            <a:endParaRPr lang="en-GB" sz="1600"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849B5600-36B1-48A4-8E3D-553FD3DE234F}"/>
              </a:ext>
            </a:extLst>
          </p:cNvPr>
          <p:cNvSpPr>
            <a:spLocks noGrp="1"/>
          </p:cNvSpPr>
          <p:nvPr>
            <p:ph idx="1"/>
          </p:nvPr>
        </p:nvSpPr>
        <p:spPr>
          <a:xfrm>
            <a:off x="838203" y="5047489"/>
            <a:ext cx="10515600" cy="1129474"/>
          </a:xfrm>
        </p:spPr>
        <p:txBody>
          <a:bodyPr/>
          <a:lstStyle/>
          <a:p>
            <a:r>
              <a:rPr lang="en-GB" dirty="0"/>
              <a:t>This maps to an SAS connection string held in the function settings file</a:t>
            </a:r>
          </a:p>
          <a:p>
            <a:r>
              <a:rPr lang="en-GB" b="1" dirty="0"/>
              <a:t>You need to copy this setting to your function when you deploy it</a:t>
            </a:r>
          </a:p>
        </p:txBody>
      </p:sp>
      <p:sp>
        <p:nvSpPr>
          <p:cNvPr id="3" name="Rectangle 2">
            <a:extLst>
              <a:ext uri="{FF2B5EF4-FFF2-40B4-BE49-F238E27FC236}">
                <a16:creationId xmlns:a16="http://schemas.microsoft.com/office/drawing/2014/main" id="{4162BDF1-49E4-4F87-977F-EACAA83C8474}"/>
              </a:ext>
            </a:extLst>
          </p:cNvPr>
          <p:cNvSpPr/>
          <p:nvPr/>
        </p:nvSpPr>
        <p:spPr>
          <a:xfrm>
            <a:off x="4056885" y="2407100"/>
            <a:ext cx="3319275" cy="353942"/>
          </a:xfrm>
          <a:prstGeom prst="rect">
            <a:avLst/>
          </a:prstGeom>
          <a:solidFill>
            <a:schemeClr val="accent6">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2348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Azure Function</a:t>
            </a:r>
          </a:p>
        </p:txBody>
      </p:sp>
      <p:sp>
        <p:nvSpPr>
          <p:cNvPr id="5" name="Rectangle 4"/>
          <p:cNvSpPr/>
          <p:nvPr/>
        </p:nvSpPr>
        <p:spPr>
          <a:xfrm>
            <a:off x="838197" y="1435483"/>
            <a:ext cx="10683243" cy="3477875"/>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FunctionName</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DataReceiver</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Table(</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AirQualityReadings</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static</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Run([</a:t>
            </a:r>
            <a:r>
              <a:rPr lang="en-GB" sz="2000" dirty="0" err="1">
                <a:solidFill>
                  <a:srgbClr val="000000"/>
                </a:solidFill>
                <a:latin typeface="Consolas" panose="020B0609020204030204" pitchFamily="49" charset="0"/>
              </a:rPr>
              <a:t>IoTHubTrigger</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"devices/#"</a:t>
            </a:r>
            <a:r>
              <a:rPr lang="en-GB" sz="2000" dirty="0">
                <a:solidFill>
                  <a:srgbClr val="000000"/>
                </a:solidFill>
                <a:latin typeface="Consolas" panose="020B0609020204030204" pitchFamily="49" charset="0"/>
              </a:rPr>
              <a:t>,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Connection = </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IoTHubConnectionString</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EventData</a:t>
            </a:r>
            <a:r>
              <a:rPr lang="en-GB" sz="2000" dirty="0">
                <a:solidFill>
                  <a:srgbClr val="000000"/>
                </a:solidFill>
                <a:latin typeface="Consolas" panose="020B0609020204030204" pitchFamily="49" charset="0"/>
              </a:rPr>
              <a:t> message,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TraceWriter</a:t>
            </a:r>
            <a:r>
              <a:rPr lang="en-GB" sz="2000" dirty="0">
                <a:solidFill>
                  <a:srgbClr val="000000"/>
                </a:solidFill>
                <a:latin typeface="Consolas" panose="020B0609020204030204" pitchFamily="49" charset="0"/>
              </a:rPr>
              <a:t> log)</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 Encoding.UTF8.GetString(</a:t>
            </a:r>
            <a:r>
              <a:rPr lang="en-GB" sz="2000" dirty="0" err="1">
                <a:solidFill>
                  <a:srgbClr val="000000"/>
                </a:solidFill>
                <a:latin typeface="Consolas" panose="020B0609020204030204" pitchFamily="49" charset="0"/>
              </a:rPr>
              <a:t>message.GetBytes</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result = </a:t>
            </a:r>
            <a:r>
              <a:rPr lang="en-GB" sz="2000" dirty="0">
                <a:solidFill>
                  <a:srgbClr val="0000FF"/>
                </a:solidFill>
                <a:latin typeface="Consolas" panose="020B0609020204030204" pitchFamily="49" charset="0"/>
              </a:rPr>
              <a:t>new</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JsonConvert.PopulateObject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a:t>
            </a:r>
            <a:endParaRPr lang="en-GB" sz="1600"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849B5600-36B1-48A4-8E3D-553FD3DE234F}"/>
              </a:ext>
            </a:extLst>
          </p:cNvPr>
          <p:cNvSpPr>
            <a:spLocks noGrp="1"/>
          </p:cNvSpPr>
          <p:nvPr>
            <p:ph idx="1"/>
          </p:nvPr>
        </p:nvSpPr>
        <p:spPr>
          <a:xfrm>
            <a:off x="838203" y="5047489"/>
            <a:ext cx="10515600" cy="1129474"/>
          </a:xfrm>
        </p:spPr>
        <p:txBody>
          <a:bodyPr/>
          <a:lstStyle/>
          <a:p>
            <a:r>
              <a:rPr lang="en-GB" dirty="0"/>
              <a:t>This is the message instance that will be delivered into the function call by Azure IoT hub</a:t>
            </a:r>
          </a:p>
        </p:txBody>
      </p:sp>
      <p:sp>
        <p:nvSpPr>
          <p:cNvPr id="3" name="Rectangle 2">
            <a:extLst>
              <a:ext uri="{FF2B5EF4-FFF2-40B4-BE49-F238E27FC236}">
                <a16:creationId xmlns:a16="http://schemas.microsoft.com/office/drawing/2014/main" id="{4162BDF1-49E4-4F87-977F-EACAA83C8474}"/>
              </a:ext>
            </a:extLst>
          </p:cNvPr>
          <p:cNvSpPr/>
          <p:nvPr/>
        </p:nvSpPr>
        <p:spPr>
          <a:xfrm>
            <a:off x="7641333" y="2407100"/>
            <a:ext cx="2356107" cy="353942"/>
          </a:xfrm>
          <a:prstGeom prst="rect">
            <a:avLst/>
          </a:prstGeom>
          <a:solidFill>
            <a:schemeClr val="accent6">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37724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Azure Function</a:t>
            </a:r>
          </a:p>
        </p:txBody>
      </p:sp>
      <p:sp>
        <p:nvSpPr>
          <p:cNvPr id="5" name="Rectangle 4"/>
          <p:cNvSpPr/>
          <p:nvPr/>
        </p:nvSpPr>
        <p:spPr>
          <a:xfrm>
            <a:off x="838197" y="1435483"/>
            <a:ext cx="10683243" cy="3477875"/>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FunctionName</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DataReceiver</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Table(</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AirQualityReadings</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static</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Run([</a:t>
            </a:r>
            <a:r>
              <a:rPr lang="en-GB" sz="2000" dirty="0" err="1">
                <a:solidFill>
                  <a:srgbClr val="000000"/>
                </a:solidFill>
                <a:latin typeface="Consolas" panose="020B0609020204030204" pitchFamily="49" charset="0"/>
              </a:rPr>
              <a:t>IoTHubTrigger</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"devices/#"</a:t>
            </a:r>
            <a:r>
              <a:rPr lang="en-GB" sz="2000" dirty="0">
                <a:solidFill>
                  <a:srgbClr val="000000"/>
                </a:solidFill>
                <a:latin typeface="Consolas" panose="020B0609020204030204" pitchFamily="49" charset="0"/>
              </a:rPr>
              <a:t>,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Connection = </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IoTHubConnectionString</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EventData</a:t>
            </a:r>
            <a:r>
              <a:rPr lang="en-GB" sz="2000" dirty="0">
                <a:solidFill>
                  <a:srgbClr val="000000"/>
                </a:solidFill>
                <a:latin typeface="Consolas" panose="020B0609020204030204" pitchFamily="49" charset="0"/>
              </a:rPr>
              <a:t> message,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TraceWriter</a:t>
            </a:r>
            <a:r>
              <a:rPr lang="en-GB" sz="2000" dirty="0">
                <a:solidFill>
                  <a:srgbClr val="000000"/>
                </a:solidFill>
                <a:latin typeface="Consolas" panose="020B0609020204030204" pitchFamily="49" charset="0"/>
              </a:rPr>
              <a:t> log)</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 Encoding.UTF8.GetString(</a:t>
            </a:r>
            <a:r>
              <a:rPr lang="en-GB" sz="2000" dirty="0" err="1">
                <a:solidFill>
                  <a:srgbClr val="000000"/>
                </a:solidFill>
                <a:latin typeface="Consolas" panose="020B0609020204030204" pitchFamily="49" charset="0"/>
              </a:rPr>
              <a:t>message.GetBytes</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result = </a:t>
            </a:r>
            <a:r>
              <a:rPr lang="en-GB" sz="2000" dirty="0">
                <a:solidFill>
                  <a:srgbClr val="0000FF"/>
                </a:solidFill>
                <a:latin typeface="Consolas" panose="020B0609020204030204" pitchFamily="49" charset="0"/>
              </a:rPr>
              <a:t>new</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JsonConvert.PopulateObject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a:t>
            </a:r>
            <a:endParaRPr lang="en-GB" sz="1600"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849B5600-36B1-48A4-8E3D-553FD3DE234F}"/>
              </a:ext>
            </a:extLst>
          </p:cNvPr>
          <p:cNvSpPr>
            <a:spLocks noGrp="1"/>
          </p:cNvSpPr>
          <p:nvPr>
            <p:ph idx="1"/>
          </p:nvPr>
        </p:nvSpPr>
        <p:spPr>
          <a:xfrm>
            <a:off x="838203" y="5047489"/>
            <a:ext cx="10515600" cy="1129474"/>
          </a:xfrm>
        </p:spPr>
        <p:txBody>
          <a:bodyPr/>
          <a:lstStyle/>
          <a:p>
            <a:r>
              <a:rPr lang="en-GB" dirty="0"/>
              <a:t>The function can write messages into this log</a:t>
            </a:r>
          </a:p>
        </p:txBody>
      </p:sp>
      <p:sp>
        <p:nvSpPr>
          <p:cNvPr id="3" name="Rectangle 2">
            <a:extLst>
              <a:ext uri="{FF2B5EF4-FFF2-40B4-BE49-F238E27FC236}">
                <a16:creationId xmlns:a16="http://schemas.microsoft.com/office/drawing/2014/main" id="{4162BDF1-49E4-4F87-977F-EACAA83C8474}"/>
              </a:ext>
            </a:extLst>
          </p:cNvPr>
          <p:cNvSpPr/>
          <p:nvPr/>
        </p:nvSpPr>
        <p:spPr>
          <a:xfrm>
            <a:off x="2154933" y="2675324"/>
            <a:ext cx="2356107" cy="353942"/>
          </a:xfrm>
          <a:prstGeom prst="rect">
            <a:avLst/>
          </a:prstGeom>
          <a:solidFill>
            <a:schemeClr val="accent6">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981643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Azure Function</a:t>
            </a:r>
          </a:p>
        </p:txBody>
      </p:sp>
      <p:sp>
        <p:nvSpPr>
          <p:cNvPr id="5" name="Rectangle 4"/>
          <p:cNvSpPr/>
          <p:nvPr/>
        </p:nvSpPr>
        <p:spPr>
          <a:xfrm>
            <a:off x="838197" y="1435483"/>
            <a:ext cx="10683243" cy="3477875"/>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FunctionName</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DataReceiver</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Table(</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AirQualityReadings</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static</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Run([</a:t>
            </a:r>
            <a:r>
              <a:rPr lang="en-GB" sz="2000" dirty="0" err="1">
                <a:solidFill>
                  <a:srgbClr val="000000"/>
                </a:solidFill>
                <a:latin typeface="Consolas" panose="020B0609020204030204" pitchFamily="49" charset="0"/>
              </a:rPr>
              <a:t>IoTHubTrigger</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"devices/#"</a:t>
            </a:r>
            <a:r>
              <a:rPr lang="en-GB" sz="2000" dirty="0">
                <a:solidFill>
                  <a:srgbClr val="000000"/>
                </a:solidFill>
                <a:latin typeface="Consolas" panose="020B0609020204030204" pitchFamily="49" charset="0"/>
              </a:rPr>
              <a:t>,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Connection = </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IoTHubConnectionString</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EventData</a:t>
            </a:r>
            <a:r>
              <a:rPr lang="en-GB" sz="2000" dirty="0">
                <a:solidFill>
                  <a:srgbClr val="000000"/>
                </a:solidFill>
                <a:latin typeface="Consolas" panose="020B0609020204030204" pitchFamily="49" charset="0"/>
              </a:rPr>
              <a:t> message,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TraceWriter</a:t>
            </a:r>
            <a:r>
              <a:rPr lang="en-GB" sz="2000" dirty="0">
                <a:solidFill>
                  <a:srgbClr val="000000"/>
                </a:solidFill>
                <a:latin typeface="Consolas" panose="020B0609020204030204" pitchFamily="49" charset="0"/>
              </a:rPr>
              <a:t> log)</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 Encoding.UTF8.GetString(</a:t>
            </a:r>
            <a:r>
              <a:rPr lang="en-GB" sz="2000" dirty="0" err="1">
                <a:solidFill>
                  <a:srgbClr val="000000"/>
                </a:solidFill>
                <a:latin typeface="Consolas" panose="020B0609020204030204" pitchFamily="49" charset="0"/>
              </a:rPr>
              <a:t>message.GetBytes</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result = </a:t>
            </a:r>
            <a:r>
              <a:rPr lang="en-GB" sz="2000" dirty="0">
                <a:solidFill>
                  <a:srgbClr val="0000FF"/>
                </a:solidFill>
                <a:latin typeface="Consolas" panose="020B0609020204030204" pitchFamily="49" charset="0"/>
              </a:rPr>
              <a:t>new</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JsonConvert.PopulateObject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a:t>
            </a:r>
            <a:endParaRPr lang="en-GB" sz="1600"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849B5600-36B1-48A4-8E3D-553FD3DE234F}"/>
              </a:ext>
            </a:extLst>
          </p:cNvPr>
          <p:cNvSpPr>
            <a:spLocks noGrp="1"/>
          </p:cNvSpPr>
          <p:nvPr>
            <p:ph idx="1"/>
          </p:nvPr>
        </p:nvSpPr>
        <p:spPr>
          <a:xfrm>
            <a:off x="838203" y="5047489"/>
            <a:ext cx="10515600" cy="1129474"/>
          </a:xfrm>
        </p:spPr>
        <p:txBody>
          <a:bodyPr/>
          <a:lstStyle/>
          <a:p>
            <a:r>
              <a:rPr lang="en-GB" dirty="0"/>
              <a:t>Convert the message payload into a string </a:t>
            </a:r>
          </a:p>
        </p:txBody>
      </p:sp>
      <p:sp>
        <p:nvSpPr>
          <p:cNvPr id="3" name="Rectangle 2">
            <a:extLst>
              <a:ext uri="{FF2B5EF4-FFF2-40B4-BE49-F238E27FC236}">
                <a16:creationId xmlns:a16="http://schemas.microsoft.com/office/drawing/2014/main" id="{4162BDF1-49E4-4F87-977F-EACAA83C8474}"/>
              </a:ext>
            </a:extLst>
          </p:cNvPr>
          <p:cNvSpPr/>
          <p:nvPr/>
        </p:nvSpPr>
        <p:spPr>
          <a:xfrm>
            <a:off x="4410453" y="3252029"/>
            <a:ext cx="6135627" cy="353942"/>
          </a:xfrm>
          <a:prstGeom prst="rect">
            <a:avLst/>
          </a:prstGeom>
          <a:solidFill>
            <a:schemeClr val="accent6">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848988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Azure Function</a:t>
            </a:r>
          </a:p>
        </p:txBody>
      </p:sp>
      <p:sp>
        <p:nvSpPr>
          <p:cNvPr id="5" name="Rectangle 4"/>
          <p:cNvSpPr/>
          <p:nvPr/>
        </p:nvSpPr>
        <p:spPr>
          <a:xfrm>
            <a:off x="838197" y="1435483"/>
            <a:ext cx="10683243" cy="3477875"/>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FunctionName</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DataReceiver</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Table(</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AirQualityReadings</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static</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Run([</a:t>
            </a:r>
            <a:r>
              <a:rPr lang="en-GB" sz="2000" dirty="0" err="1">
                <a:solidFill>
                  <a:srgbClr val="000000"/>
                </a:solidFill>
                <a:latin typeface="Consolas" panose="020B0609020204030204" pitchFamily="49" charset="0"/>
              </a:rPr>
              <a:t>IoTHubTrigger</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"devices/#"</a:t>
            </a:r>
            <a:r>
              <a:rPr lang="en-GB" sz="2000" dirty="0">
                <a:solidFill>
                  <a:srgbClr val="000000"/>
                </a:solidFill>
                <a:latin typeface="Consolas" panose="020B0609020204030204" pitchFamily="49" charset="0"/>
              </a:rPr>
              <a:t>,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Connection = </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IoTHubConnectionString</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EventData</a:t>
            </a:r>
            <a:r>
              <a:rPr lang="en-GB" sz="2000" dirty="0">
                <a:solidFill>
                  <a:srgbClr val="000000"/>
                </a:solidFill>
                <a:latin typeface="Consolas" panose="020B0609020204030204" pitchFamily="49" charset="0"/>
              </a:rPr>
              <a:t> message,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TraceWriter</a:t>
            </a:r>
            <a:r>
              <a:rPr lang="en-GB" sz="2000" dirty="0">
                <a:solidFill>
                  <a:srgbClr val="000000"/>
                </a:solidFill>
                <a:latin typeface="Consolas" panose="020B0609020204030204" pitchFamily="49" charset="0"/>
              </a:rPr>
              <a:t> log)</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 Encoding.UTF8.GetString(</a:t>
            </a:r>
            <a:r>
              <a:rPr lang="en-GB" sz="2000" dirty="0" err="1">
                <a:solidFill>
                  <a:srgbClr val="000000"/>
                </a:solidFill>
                <a:latin typeface="Consolas" panose="020B0609020204030204" pitchFamily="49" charset="0"/>
              </a:rPr>
              <a:t>message.GetBytes</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result = </a:t>
            </a:r>
            <a:r>
              <a:rPr lang="en-GB" sz="2000" dirty="0">
                <a:solidFill>
                  <a:srgbClr val="0000FF"/>
                </a:solidFill>
                <a:latin typeface="Consolas" panose="020B0609020204030204" pitchFamily="49" charset="0"/>
              </a:rPr>
              <a:t>new</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JsonConvert.PopulateObject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a:t>
            </a:r>
            <a:endParaRPr lang="en-GB" sz="1600"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849B5600-36B1-48A4-8E3D-553FD3DE234F}"/>
              </a:ext>
            </a:extLst>
          </p:cNvPr>
          <p:cNvSpPr>
            <a:spLocks noGrp="1"/>
          </p:cNvSpPr>
          <p:nvPr>
            <p:ph idx="1"/>
          </p:nvPr>
        </p:nvSpPr>
        <p:spPr>
          <a:xfrm>
            <a:off x="838203" y="5047489"/>
            <a:ext cx="10515600" cy="1129474"/>
          </a:xfrm>
        </p:spPr>
        <p:txBody>
          <a:bodyPr/>
          <a:lstStyle/>
          <a:p>
            <a:r>
              <a:rPr lang="en-GB" dirty="0"/>
              <a:t>Create an empty </a:t>
            </a:r>
            <a:r>
              <a:rPr lang="en-GB" dirty="0" err="1">
                <a:latin typeface="Consolas" panose="020B0609020204030204" pitchFamily="49" charset="0"/>
              </a:rPr>
              <a:t>AirQReading</a:t>
            </a:r>
            <a:r>
              <a:rPr lang="en-GB" dirty="0"/>
              <a:t> instance</a:t>
            </a:r>
          </a:p>
        </p:txBody>
      </p:sp>
      <p:sp>
        <p:nvSpPr>
          <p:cNvPr id="3" name="Rectangle 2">
            <a:extLst>
              <a:ext uri="{FF2B5EF4-FFF2-40B4-BE49-F238E27FC236}">
                <a16:creationId xmlns:a16="http://schemas.microsoft.com/office/drawing/2014/main" id="{4162BDF1-49E4-4F87-977F-EACAA83C8474}"/>
              </a:ext>
            </a:extLst>
          </p:cNvPr>
          <p:cNvSpPr/>
          <p:nvPr/>
        </p:nvSpPr>
        <p:spPr>
          <a:xfrm>
            <a:off x="1472181" y="3617789"/>
            <a:ext cx="5513835" cy="353942"/>
          </a:xfrm>
          <a:prstGeom prst="rect">
            <a:avLst/>
          </a:prstGeom>
          <a:solidFill>
            <a:schemeClr val="accent6">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04728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Azure Function</a:t>
            </a:r>
          </a:p>
        </p:txBody>
      </p:sp>
      <p:sp>
        <p:nvSpPr>
          <p:cNvPr id="5" name="Rectangle 4"/>
          <p:cNvSpPr/>
          <p:nvPr/>
        </p:nvSpPr>
        <p:spPr>
          <a:xfrm>
            <a:off x="838197" y="1435483"/>
            <a:ext cx="10683243" cy="3477875"/>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FunctionName</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DataReceiver</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Table(</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AirQualityReadings</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static</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Run([</a:t>
            </a:r>
            <a:r>
              <a:rPr lang="en-GB" sz="2000" dirty="0" err="1">
                <a:solidFill>
                  <a:srgbClr val="000000"/>
                </a:solidFill>
                <a:latin typeface="Consolas" panose="020B0609020204030204" pitchFamily="49" charset="0"/>
              </a:rPr>
              <a:t>IoTHubTrigger</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"devices/#"</a:t>
            </a:r>
            <a:r>
              <a:rPr lang="en-GB" sz="2000" dirty="0">
                <a:solidFill>
                  <a:srgbClr val="000000"/>
                </a:solidFill>
                <a:latin typeface="Consolas" panose="020B0609020204030204" pitchFamily="49" charset="0"/>
              </a:rPr>
              <a:t>,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Connection = </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IoTHubConnectionString</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EventData</a:t>
            </a:r>
            <a:r>
              <a:rPr lang="en-GB" sz="2000" dirty="0">
                <a:solidFill>
                  <a:srgbClr val="000000"/>
                </a:solidFill>
                <a:latin typeface="Consolas" panose="020B0609020204030204" pitchFamily="49" charset="0"/>
              </a:rPr>
              <a:t> message,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TraceWriter</a:t>
            </a:r>
            <a:r>
              <a:rPr lang="en-GB" sz="2000" dirty="0">
                <a:solidFill>
                  <a:srgbClr val="000000"/>
                </a:solidFill>
                <a:latin typeface="Consolas" panose="020B0609020204030204" pitchFamily="49" charset="0"/>
              </a:rPr>
              <a:t> log)</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 Encoding.UTF8.GetString(</a:t>
            </a:r>
            <a:r>
              <a:rPr lang="en-GB" sz="2000" dirty="0" err="1">
                <a:solidFill>
                  <a:srgbClr val="000000"/>
                </a:solidFill>
                <a:latin typeface="Consolas" panose="020B0609020204030204" pitchFamily="49" charset="0"/>
              </a:rPr>
              <a:t>message.GetBytes</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result = </a:t>
            </a:r>
            <a:r>
              <a:rPr lang="en-GB" sz="2000" dirty="0">
                <a:solidFill>
                  <a:srgbClr val="0000FF"/>
                </a:solidFill>
                <a:latin typeface="Consolas" panose="020B0609020204030204" pitchFamily="49" charset="0"/>
              </a:rPr>
              <a:t>new</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JsonConvert.PopulateObject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a:t>
            </a:r>
            <a:endParaRPr lang="en-GB" sz="1600"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849B5600-36B1-48A4-8E3D-553FD3DE234F}"/>
              </a:ext>
            </a:extLst>
          </p:cNvPr>
          <p:cNvSpPr>
            <a:spLocks noGrp="1"/>
          </p:cNvSpPr>
          <p:nvPr>
            <p:ph idx="1"/>
          </p:nvPr>
        </p:nvSpPr>
        <p:spPr>
          <a:xfrm>
            <a:off x="838203" y="5047489"/>
            <a:ext cx="10515600" cy="1129474"/>
          </a:xfrm>
        </p:spPr>
        <p:txBody>
          <a:bodyPr/>
          <a:lstStyle/>
          <a:p>
            <a:r>
              <a:rPr lang="en-GB" dirty="0"/>
              <a:t>Populate the  </a:t>
            </a:r>
            <a:r>
              <a:rPr lang="en-GB" dirty="0" err="1">
                <a:latin typeface="Consolas" panose="020B0609020204030204" pitchFamily="49" charset="0"/>
              </a:rPr>
              <a:t>AirQReading</a:t>
            </a:r>
            <a:r>
              <a:rPr lang="en-GB" dirty="0"/>
              <a:t> instance with values from the received JSON string (missing values are left at default values)</a:t>
            </a:r>
          </a:p>
        </p:txBody>
      </p:sp>
      <p:sp>
        <p:nvSpPr>
          <p:cNvPr id="3" name="Rectangle 2">
            <a:extLst>
              <a:ext uri="{FF2B5EF4-FFF2-40B4-BE49-F238E27FC236}">
                <a16:creationId xmlns:a16="http://schemas.microsoft.com/office/drawing/2014/main" id="{4162BDF1-49E4-4F87-977F-EACAA83C8474}"/>
              </a:ext>
            </a:extLst>
          </p:cNvPr>
          <p:cNvSpPr/>
          <p:nvPr/>
        </p:nvSpPr>
        <p:spPr>
          <a:xfrm>
            <a:off x="1508757" y="3922589"/>
            <a:ext cx="6537963" cy="353942"/>
          </a:xfrm>
          <a:prstGeom prst="rect">
            <a:avLst/>
          </a:prstGeom>
          <a:solidFill>
            <a:schemeClr val="accent6">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43051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My Azure Function</a:t>
            </a:r>
          </a:p>
        </p:txBody>
      </p:sp>
      <p:sp>
        <p:nvSpPr>
          <p:cNvPr id="5" name="Rectangle 4"/>
          <p:cNvSpPr/>
          <p:nvPr/>
        </p:nvSpPr>
        <p:spPr>
          <a:xfrm>
            <a:off x="838197" y="1435483"/>
            <a:ext cx="10683243" cy="3477875"/>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wrap="square">
            <a:spAutoFit/>
          </a:bodyPr>
          <a:lstStyle/>
          <a:p>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FunctionName</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DataReceiver</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Table(</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AirQualityReadings</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p>
          <a:p>
            <a:r>
              <a:rPr lang="en-GB" sz="2000" dirty="0">
                <a:solidFill>
                  <a:srgbClr val="0000FF"/>
                </a:solidFill>
                <a:latin typeface="Consolas" panose="020B0609020204030204" pitchFamily="49" charset="0"/>
              </a:rPr>
              <a:t>public</a:t>
            </a:r>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static</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Run([</a:t>
            </a:r>
            <a:r>
              <a:rPr lang="en-GB" sz="2000" dirty="0" err="1">
                <a:solidFill>
                  <a:srgbClr val="000000"/>
                </a:solidFill>
                <a:latin typeface="Consolas" panose="020B0609020204030204" pitchFamily="49" charset="0"/>
              </a:rPr>
              <a:t>IoTHubTrigger</a:t>
            </a:r>
            <a:r>
              <a:rPr lang="en-GB" sz="2000" dirty="0">
                <a:solidFill>
                  <a:srgbClr val="000000"/>
                </a:solidFill>
                <a:latin typeface="Consolas" panose="020B0609020204030204" pitchFamily="49" charset="0"/>
              </a:rPr>
              <a:t>(</a:t>
            </a:r>
            <a:r>
              <a:rPr lang="en-GB" sz="2000" dirty="0">
                <a:solidFill>
                  <a:srgbClr val="A31515"/>
                </a:solidFill>
                <a:latin typeface="Consolas" panose="020B0609020204030204" pitchFamily="49" charset="0"/>
              </a:rPr>
              <a:t>"devices/#"</a:t>
            </a:r>
            <a:r>
              <a:rPr lang="en-GB" sz="2000" dirty="0">
                <a:solidFill>
                  <a:srgbClr val="000000"/>
                </a:solidFill>
                <a:latin typeface="Consolas" panose="020B0609020204030204" pitchFamily="49" charset="0"/>
              </a:rPr>
              <a:t>,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Connection = </a:t>
            </a:r>
            <a:r>
              <a:rPr lang="en-GB" sz="2000" dirty="0">
                <a:solidFill>
                  <a:srgbClr val="A31515"/>
                </a:solidFill>
                <a:latin typeface="Consolas" panose="020B0609020204030204" pitchFamily="49" charset="0"/>
              </a:rPr>
              <a:t>"</a:t>
            </a:r>
            <a:r>
              <a:rPr lang="en-GB" sz="2000" dirty="0" err="1">
                <a:solidFill>
                  <a:srgbClr val="A31515"/>
                </a:solidFill>
                <a:latin typeface="Consolas" panose="020B0609020204030204" pitchFamily="49" charset="0"/>
              </a:rPr>
              <a:t>IoTHubConnectionString</a:t>
            </a:r>
            <a:r>
              <a:rPr lang="en-GB" sz="2000" dirty="0">
                <a:solidFill>
                  <a:srgbClr val="A31515"/>
                </a:solidFill>
                <a:latin typeface="Consolas" panose="020B0609020204030204" pitchFamily="49" charset="0"/>
              </a:rPr>
              <a: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EventData</a:t>
            </a:r>
            <a:r>
              <a:rPr lang="en-GB" sz="2000" dirty="0">
                <a:solidFill>
                  <a:srgbClr val="000000"/>
                </a:solidFill>
                <a:latin typeface="Consolas" panose="020B0609020204030204" pitchFamily="49" charset="0"/>
              </a:rPr>
              <a:t> message, </a:t>
            </a:r>
            <a:br>
              <a:rPr lang="en-GB" sz="2000" dirty="0">
                <a:solidFill>
                  <a:srgbClr val="000000"/>
                </a:solidFill>
                <a:latin typeface="Consolas" panose="020B0609020204030204" pitchFamily="49" charset="0"/>
              </a:rPr>
            </a:b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TraceWriter</a:t>
            </a:r>
            <a:r>
              <a:rPr lang="en-GB" sz="2000" dirty="0">
                <a:solidFill>
                  <a:srgbClr val="000000"/>
                </a:solidFill>
                <a:latin typeface="Consolas" panose="020B0609020204030204" pitchFamily="49" charset="0"/>
              </a:rPr>
              <a:t> log)</a:t>
            </a:r>
          </a:p>
          <a:p>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string</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 Encoding.UTF8.GetString(</a:t>
            </a:r>
            <a:r>
              <a:rPr lang="en-GB" sz="2000" dirty="0" err="1">
                <a:solidFill>
                  <a:srgbClr val="000000"/>
                </a:solidFill>
                <a:latin typeface="Consolas" panose="020B0609020204030204" pitchFamily="49" charset="0"/>
              </a:rPr>
              <a:t>message.GetBytes</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 result = </a:t>
            </a:r>
            <a:r>
              <a:rPr lang="en-GB" sz="2000" dirty="0">
                <a:solidFill>
                  <a:srgbClr val="0000FF"/>
                </a:solidFill>
                <a:latin typeface="Consolas" panose="020B0609020204030204" pitchFamily="49" charset="0"/>
              </a:rPr>
              <a:t>new</a:t>
            </a:r>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AirQReading</a:t>
            </a:r>
            <a:r>
              <a:rPr lang="en-GB" sz="2000" dirty="0">
                <a:solidFill>
                  <a:srgbClr val="000000"/>
                </a:solidFill>
                <a:latin typeface="Consolas" panose="020B0609020204030204" pitchFamily="49" charset="0"/>
              </a:rPr>
              <a:t>();</a:t>
            </a:r>
          </a:p>
          <a:p>
            <a:r>
              <a:rPr lang="en-GB" sz="2000" dirty="0">
                <a:solidFill>
                  <a:srgbClr val="000000"/>
                </a:solidFill>
                <a:latin typeface="Consolas" panose="020B0609020204030204" pitchFamily="49" charset="0"/>
              </a:rPr>
              <a:t>    </a:t>
            </a:r>
            <a:r>
              <a:rPr lang="en-GB" sz="2000" dirty="0" err="1">
                <a:solidFill>
                  <a:srgbClr val="000000"/>
                </a:solidFill>
                <a:latin typeface="Consolas" panose="020B0609020204030204" pitchFamily="49" charset="0"/>
              </a:rPr>
              <a:t>JsonConvert.PopulateObject</a:t>
            </a:r>
            <a:r>
              <a:rPr lang="en-GB" sz="2000" dirty="0">
                <a:solidFill>
                  <a:srgbClr val="000000"/>
                </a:solidFill>
                <a:latin typeface="Consolas" panose="020B0609020204030204" pitchFamily="49" charset="0"/>
              </a:rPr>
              <a:t>(</a:t>
            </a:r>
            <a:r>
              <a:rPr lang="en-GB" sz="2000" dirty="0" err="1">
                <a:solidFill>
                  <a:srgbClr val="000000"/>
                </a:solidFill>
                <a:latin typeface="Consolas" panose="020B0609020204030204" pitchFamily="49" charset="0"/>
              </a:rPr>
              <a:t>readingJson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    </a:t>
            </a:r>
            <a:r>
              <a:rPr lang="en-GB" sz="2000" dirty="0">
                <a:solidFill>
                  <a:srgbClr val="0000FF"/>
                </a:solidFill>
                <a:latin typeface="Consolas" panose="020B0609020204030204" pitchFamily="49" charset="0"/>
              </a:rPr>
              <a:t>return</a:t>
            </a:r>
            <a:r>
              <a:rPr lang="en-GB" sz="2000" dirty="0">
                <a:solidFill>
                  <a:srgbClr val="000000"/>
                </a:solidFill>
                <a:latin typeface="Consolas" panose="020B0609020204030204" pitchFamily="49" charset="0"/>
              </a:rPr>
              <a:t> result;</a:t>
            </a:r>
          </a:p>
          <a:p>
            <a:r>
              <a:rPr lang="en-GB" sz="2000" dirty="0">
                <a:solidFill>
                  <a:srgbClr val="000000"/>
                </a:solidFill>
                <a:latin typeface="Consolas" panose="020B0609020204030204" pitchFamily="49" charset="0"/>
              </a:rPr>
              <a:t>}</a:t>
            </a:r>
            <a:endParaRPr lang="en-GB" sz="1600" dirty="0">
              <a:solidFill>
                <a:srgbClr val="000000"/>
              </a:solidFill>
              <a:latin typeface="Consolas" panose="020B0609020204030204" pitchFamily="49" charset="0"/>
            </a:endParaRPr>
          </a:p>
        </p:txBody>
      </p:sp>
      <p:sp>
        <p:nvSpPr>
          <p:cNvPr id="6" name="Content Placeholder 5">
            <a:extLst>
              <a:ext uri="{FF2B5EF4-FFF2-40B4-BE49-F238E27FC236}">
                <a16:creationId xmlns:a16="http://schemas.microsoft.com/office/drawing/2014/main" id="{849B5600-36B1-48A4-8E3D-553FD3DE234F}"/>
              </a:ext>
            </a:extLst>
          </p:cNvPr>
          <p:cNvSpPr>
            <a:spLocks noGrp="1"/>
          </p:cNvSpPr>
          <p:nvPr>
            <p:ph idx="1"/>
          </p:nvPr>
        </p:nvSpPr>
        <p:spPr>
          <a:xfrm>
            <a:off x="838203" y="5047489"/>
            <a:ext cx="10515600" cy="1129474"/>
          </a:xfrm>
        </p:spPr>
        <p:txBody>
          <a:bodyPr/>
          <a:lstStyle/>
          <a:p>
            <a:r>
              <a:rPr lang="en-GB" dirty="0"/>
              <a:t>Return the POCO object that will be stored in the table</a:t>
            </a:r>
          </a:p>
        </p:txBody>
      </p:sp>
      <p:sp>
        <p:nvSpPr>
          <p:cNvPr id="3" name="Rectangle 2">
            <a:extLst>
              <a:ext uri="{FF2B5EF4-FFF2-40B4-BE49-F238E27FC236}">
                <a16:creationId xmlns:a16="http://schemas.microsoft.com/office/drawing/2014/main" id="{4162BDF1-49E4-4F87-977F-EACAA83C8474}"/>
              </a:ext>
            </a:extLst>
          </p:cNvPr>
          <p:cNvSpPr/>
          <p:nvPr/>
        </p:nvSpPr>
        <p:spPr>
          <a:xfrm>
            <a:off x="1411221" y="4251773"/>
            <a:ext cx="2100075" cy="353942"/>
          </a:xfrm>
          <a:prstGeom prst="rect">
            <a:avLst/>
          </a:prstGeom>
          <a:solidFill>
            <a:schemeClr val="accent6">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12142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982CF8-B118-4212-AF2D-DC316C8440C8}"/>
              </a:ext>
            </a:extLst>
          </p:cNvPr>
          <p:cNvSpPr>
            <a:spLocks noGrp="1"/>
          </p:cNvSpPr>
          <p:nvPr>
            <p:ph type="title"/>
          </p:nvPr>
        </p:nvSpPr>
        <p:spPr/>
        <p:txBody>
          <a:bodyPr/>
          <a:lstStyle/>
          <a:p>
            <a:r>
              <a:rPr lang="en-GB" dirty="0"/>
              <a:t>Azure Storage Explorer</a:t>
            </a:r>
          </a:p>
        </p:txBody>
      </p:sp>
      <p:sp>
        <p:nvSpPr>
          <p:cNvPr id="5" name="Content Placeholder 4">
            <a:extLst>
              <a:ext uri="{FF2B5EF4-FFF2-40B4-BE49-F238E27FC236}">
                <a16:creationId xmlns:a16="http://schemas.microsoft.com/office/drawing/2014/main" id="{B5B02772-6FBC-41A2-862E-A396B0E37975}"/>
              </a:ext>
            </a:extLst>
          </p:cNvPr>
          <p:cNvSpPr>
            <a:spLocks noGrp="1"/>
          </p:cNvSpPr>
          <p:nvPr>
            <p:ph idx="1"/>
          </p:nvPr>
        </p:nvSpPr>
        <p:spPr>
          <a:xfrm>
            <a:off x="838200" y="6083808"/>
            <a:ext cx="10515600" cy="1068514"/>
          </a:xfrm>
        </p:spPr>
        <p:txBody>
          <a:bodyPr/>
          <a:lstStyle/>
          <a:p>
            <a:r>
              <a:rPr lang="en-GB" dirty="0"/>
              <a:t>You can use Azure Storage Explorer to view the received data</a:t>
            </a:r>
          </a:p>
          <a:p>
            <a:endParaRPr lang="en-GB" dirty="0"/>
          </a:p>
        </p:txBody>
      </p:sp>
      <p:pic>
        <p:nvPicPr>
          <p:cNvPr id="2" name="Picture 1">
            <a:extLst>
              <a:ext uri="{FF2B5EF4-FFF2-40B4-BE49-F238E27FC236}">
                <a16:creationId xmlns:a16="http://schemas.microsoft.com/office/drawing/2014/main" id="{C61D2B41-CF34-457C-BB9A-26ACBE0EC523}"/>
              </a:ext>
            </a:extLst>
          </p:cNvPr>
          <p:cNvPicPr>
            <a:picLocks noChangeAspect="1"/>
          </p:cNvPicPr>
          <p:nvPr/>
        </p:nvPicPr>
        <p:blipFill>
          <a:blip r:embed="rId2"/>
          <a:stretch>
            <a:fillRect/>
          </a:stretch>
        </p:blipFill>
        <p:spPr>
          <a:xfrm>
            <a:off x="2773034" y="1397787"/>
            <a:ext cx="7666104" cy="4686021"/>
          </a:xfrm>
          <a:prstGeom prst="rect">
            <a:avLst/>
          </a:prstGeom>
        </p:spPr>
      </p:pic>
    </p:spTree>
    <p:extLst>
      <p:ext uri="{BB962C8B-B14F-4D97-AF65-F5344CB8AC3E}">
        <p14:creationId xmlns:p14="http://schemas.microsoft.com/office/powerpoint/2010/main" val="222982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0F842-F85E-46A4-9897-D4358EB560A5}"/>
              </a:ext>
            </a:extLst>
          </p:cNvPr>
          <p:cNvSpPr>
            <a:spLocks noGrp="1"/>
          </p:cNvSpPr>
          <p:nvPr>
            <p:ph type="title"/>
          </p:nvPr>
        </p:nvSpPr>
        <p:spPr>
          <a:xfrm>
            <a:off x="838203" y="365129"/>
            <a:ext cx="10515600" cy="1325559"/>
          </a:xfrm>
        </p:spPr>
        <p:txBody>
          <a:bodyPr/>
          <a:lstStyle/>
          <a:p>
            <a:r>
              <a:rPr lang="en-GB"/>
              <a:t>The Air Quality Top Hat</a:t>
            </a:r>
            <a:endParaRPr lang="en-GB" dirty="0"/>
          </a:p>
        </p:txBody>
      </p:sp>
      <p:sp>
        <p:nvSpPr>
          <p:cNvPr id="3" name="Content Placeholder 2">
            <a:extLst>
              <a:ext uri="{FF2B5EF4-FFF2-40B4-BE49-F238E27FC236}">
                <a16:creationId xmlns:a16="http://schemas.microsoft.com/office/drawing/2014/main" id="{BB97A61D-AB93-4A60-B05C-67B8F0E8503B}"/>
              </a:ext>
            </a:extLst>
          </p:cNvPr>
          <p:cNvSpPr>
            <a:spLocks noGrp="1"/>
          </p:cNvSpPr>
          <p:nvPr>
            <p:ph idx="1"/>
          </p:nvPr>
        </p:nvSpPr>
        <p:spPr>
          <a:xfrm>
            <a:off x="496828" y="1530952"/>
            <a:ext cx="5513878" cy="5142894"/>
          </a:xfrm>
        </p:spPr>
        <p:txBody>
          <a:bodyPr/>
          <a:lstStyle/>
          <a:p>
            <a:r>
              <a:rPr lang="en-GB" dirty="0"/>
              <a:t>I built the </a:t>
            </a:r>
            <a:r>
              <a:rPr lang="en-GB" dirty="0" err="1"/>
              <a:t>Monitair</a:t>
            </a:r>
            <a:r>
              <a:rPr lang="en-GB" dirty="0"/>
              <a:t> software into a top hat</a:t>
            </a:r>
          </a:p>
          <a:p>
            <a:r>
              <a:rPr lang="en-GB" dirty="0"/>
              <a:t>It uses a ZPHO1 sensor and a </a:t>
            </a:r>
            <a:r>
              <a:rPr lang="en-GB" dirty="0" err="1"/>
              <a:t>Wemos</a:t>
            </a:r>
            <a:r>
              <a:rPr lang="en-GB" dirty="0"/>
              <a:t> processor</a:t>
            </a:r>
          </a:p>
          <a:p>
            <a:pPr lvl="1"/>
            <a:r>
              <a:rPr lang="en-GB" dirty="0"/>
              <a:t>This is not very reliable</a:t>
            </a:r>
          </a:p>
          <a:p>
            <a:pPr lvl="1"/>
            <a:r>
              <a:rPr lang="en-GB" dirty="0"/>
              <a:t>But it only costs around a fiver</a:t>
            </a:r>
          </a:p>
          <a:p>
            <a:r>
              <a:rPr lang="en-GB" dirty="0"/>
              <a:t>The hat uses </a:t>
            </a:r>
            <a:r>
              <a:rPr lang="en-GB" dirty="0" err="1"/>
              <a:t>neopixels</a:t>
            </a:r>
            <a:r>
              <a:rPr lang="en-GB" dirty="0"/>
              <a:t> to show the air quality around the wearer</a:t>
            </a:r>
          </a:p>
        </p:txBody>
      </p:sp>
      <p:pic>
        <p:nvPicPr>
          <p:cNvPr id="4" name="Picture 3">
            <a:extLst>
              <a:ext uri="{FF2B5EF4-FFF2-40B4-BE49-F238E27FC236}">
                <a16:creationId xmlns:a16="http://schemas.microsoft.com/office/drawing/2014/main" id="{EC23EFE3-0738-47D7-9A42-23527E857FA5}"/>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6181296" y="0"/>
            <a:ext cx="6010704" cy="6326363"/>
          </a:xfrm>
          <a:prstGeom prst="rect">
            <a:avLst/>
          </a:prstGeom>
        </p:spPr>
      </p:pic>
    </p:spTree>
    <p:extLst>
      <p:ext uri="{BB962C8B-B14F-4D97-AF65-F5344CB8AC3E}">
        <p14:creationId xmlns:p14="http://schemas.microsoft.com/office/powerpoint/2010/main" val="3374329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0F842-F85E-46A4-9897-D4358EB560A5}"/>
              </a:ext>
            </a:extLst>
          </p:cNvPr>
          <p:cNvSpPr>
            <a:spLocks noGrp="1"/>
          </p:cNvSpPr>
          <p:nvPr>
            <p:ph type="title"/>
          </p:nvPr>
        </p:nvSpPr>
        <p:spPr>
          <a:xfrm>
            <a:off x="838203" y="365129"/>
            <a:ext cx="10515600" cy="1325559"/>
          </a:xfrm>
        </p:spPr>
        <p:txBody>
          <a:bodyPr/>
          <a:lstStyle/>
          <a:p>
            <a:r>
              <a:rPr lang="en-GB"/>
              <a:t>The Air Quality Top Hat</a:t>
            </a:r>
            <a:endParaRPr lang="en-GB" dirty="0"/>
          </a:p>
        </p:txBody>
      </p:sp>
      <p:sp>
        <p:nvSpPr>
          <p:cNvPr id="3" name="Content Placeholder 2">
            <a:extLst>
              <a:ext uri="{FF2B5EF4-FFF2-40B4-BE49-F238E27FC236}">
                <a16:creationId xmlns:a16="http://schemas.microsoft.com/office/drawing/2014/main" id="{BB97A61D-AB93-4A60-B05C-67B8F0E8503B}"/>
              </a:ext>
            </a:extLst>
          </p:cNvPr>
          <p:cNvSpPr>
            <a:spLocks noGrp="1"/>
          </p:cNvSpPr>
          <p:nvPr>
            <p:ph idx="1"/>
          </p:nvPr>
        </p:nvSpPr>
        <p:spPr>
          <a:xfrm>
            <a:off x="496828" y="1530952"/>
            <a:ext cx="5513878" cy="5142894"/>
          </a:xfrm>
        </p:spPr>
        <p:txBody>
          <a:bodyPr/>
          <a:lstStyle/>
          <a:p>
            <a:r>
              <a:rPr lang="en-GB" dirty="0"/>
              <a:t>I built the </a:t>
            </a:r>
            <a:r>
              <a:rPr lang="en-GB" dirty="0" err="1"/>
              <a:t>Monitair</a:t>
            </a:r>
            <a:r>
              <a:rPr lang="en-GB" dirty="0"/>
              <a:t> software into a top hat</a:t>
            </a:r>
          </a:p>
          <a:p>
            <a:r>
              <a:rPr lang="en-GB" dirty="0"/>
              <a:t>It uses a ZPHO1 sensor</a:t>
            </a:r>
          </a:p>
          <a:p>
            <a:pPr lvl="1"/>
            <a:r>
              <a:rPr lang="en-GB" dirty="0"/>
              <a:t>This is not very reliable</a:t>
            </a:r>
          </a:p>
          <a:p>
            <a:pPr lvl="1"/>
            <a:r>
              <a:rPr lang="en-GB" dirty="0"/>
              <a:t>But it only costs around a fiver</a:t>
            </a:r>
          </a:p>
          <a:p>
            <a:r>
              <a:rPr lang="en-GB" dirty="0"/>
              <a:t>The hat uses </a:t>
            </a:r>
            <a:r>
              <a:rPr lang="en-GB" dirty="0" err="1"/>
              <a:t>neopixels</a:t>
            </a:r>
            <a:r>
              <a:rPr lang="en-GB" dirty="0"/>
              <a:t> to show the air quality around the wearer</a:t>
            </a:r>
          </a:p>
          <a:p>
            <a:r>
              <a:rPr lang="en-GB" dirty="0"/>
              <a:t>The </a:t>
            </a:r>
            <a:r>
              <a:rPr lang="en-GB" dirty="0" err="1"/>
              <a:t>Wemos</a:t>
            </a:r>
            <a:r>
              <a:rPr lang="en-GB" dirty="0"/>
              <a:t> and the sensor are attached to a hatband</a:t>
            </a:r>
          </a:p>
          <a:p>
            <a:r>
              <a:rPr lang="en-GB" dirty="0"/>
              <a:t>The Top Hat talks to Azure….</a:t>
            </a:r>
          </a:p>
        </p:txBody>
      </p:sp>
      <p:pic>
        <p:nvPicPr>
          <p:cNvPr id="4" name="Picture 3">
            <a:extLst>
              <a:ext uri="{FF2B5EF4-FFF2-40B4-BE49-F238E27FC236}">
                <a16:creationId xmlns:a16="http://schemas.microsoft.com/office/drawing/2014/main" id="{EC23EFE3-0738-47D7-9A42-23527E857FA5}"/>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6181296" y="0"/>
            <a:ext cx="6010704" cy="6326363"/>
          </a:xfrm>
          <a:prstGeom prst="rect">
            <a:avLst/>
          </a:prstGeom>
        </p:spPr>
      </p:pic>
      <p:pic>
        <p:nvPicPr>
          <p:cNvPr id="5" name="Picture 4">
            <a:extLst>
              <a:ext uri="{FF2B5EF4-FFF2-40B4-BE49-F238E27FC236}">
                <a16:creationId xmlns:a16="http://schemas.microsoft.com/office/drawing/2014/main" id="{150DAA52-A7D0-4732-9D69-02AF63309435}"/>
              </a:ext>
            </a:extLst>
          </p:cNvPr>
          <p:cNvPicPr>
            <a:picLocks noChangeAspect="1"/>
          </p:cNvPicPr>
          <p:nvPr/>
        </p:nvPicPr>
        <p:blipFill>
          <a:blip r:embed="rId4"/>
          <a:stretch>
            <a:fillRect/>
          </a:stretch>
        </p:blipFill>
        <p:spPr>
          <a:xfrm>
            <a:off x="6096000" y="2192990"/>
            <a:ext cx="5656601" cy="247201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2417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8F09F-0BC7-409A-953A-384A6DB2E987}"/>
              </a:ext>
            </a:extLst>
          </p:cNvPr>
          <p:cNvSpPr>
            <a:spLocks noGrp="1"/>
          </p:cNvSpPr>
          <p:nvPr>
            <p:ph type="title"/>
          </p:nvPr>
        </p:nvSpPr>
        <p:spPr/>
        <p:txBody>
          <a:bodyPr/>
          <a:lstStyle/>
          <a:p>
            <a:r>
              <a:rPr lang="en-GB" dirty="0"/>
              <a:t>How do we currently determine air quality?</a:t>
            </a:r>
          </a:p>
        </p:txBody>
      </p:sp>
      <p:sp>
        <p:nvSpPr>
          <p:cNvPr id="3" name="Content Placeholder 2">
            <a:extLst>
              <a:ext uri="{FF2B5EF4-FFF2-40B4-BE49-F238E27FC236}">
                <a16:creationId xmlns:a16="http://schemas.microsoft.com/office/drawing/2014/main" id="{839D4BD1-AD27-497F-B667-33A5A5974748}"/>
              </a:ext>
            </a:extLst>
          </p:cNvPr>
          <p:cNvSpPr>
            <a:spLocks noGrp="1"/>
          </p:cNvSpPr>
          <p:nvPr>
            <p:ph idx="1"/>
          </p:nvPr>
        </p:nvSpPr>
        <p:spPr/>
        <p:txBody>
          <a:bodyPr/>
          <a:lstStyle/>
          <a:p>
            <a:r>
              <a:rPr lang="en-GB" dirty="0"/>
              <a:t>The Met Office weather forecast and climate prediction model has been developed to include air quality forecasting in a new model configuration called AQUM.</a:t>
            </a:r>
          </a:p>
          <a:p>
            <a:r>
              <a:rPr lang="en-GB" dirty="0"/>
              <a:t>Air quality is determined by the following factors:</a:t>
            </a:r>
          </a:p>
          <a:p>
            <a:pPr lvl="1"/>
            <a:r>
              <a:rPr lang="en-GB" dirty="0"/>
              <a:t>Emissions of pollutants</a:t>
            </a:r>
          </a:p>
          <a:p>
            <a:pPr lvl="1"/>
            <a:r>
              <a:rPr lang="en-GB" dirty="0"/>
              <a:t>Transport and dispersion of pollutants by winds</a:t>
            </a:r>
          </a:p>
          <a:p>
            <a:pPr lvl="1"/>
            <a:r>
              <a:rPr lang="en-GB" dirty="0"/>
              <a:t>Chemical reactions amongst reactive gases and aerosols</a:t>
            </a:r>
          </a:p>
          <a:p>
            <a:pPr lvl="1"/>
            <a:r>
              <a:rPr lang="en-GB" dirty="0"/>
              <a:t>Removal processes, such as rain and deposition on surfaces.</a:t>
            </a:r>
          </a:p>
          <a:p>
            <a:r>
              <a:rPr lang="en-GB" dirty="0"/>
              <a:t>The Met Office model uses UK and European maps of annual average pollutant emissions to simulate the release of chemical species into the atmosphere. </a:t>
            </a:r>
          </a:p>
        </p:txBody>
      </p:sp>
    </p:spTree>
    <p:extLst>
      <p:ext uri="{BB962C8B-B14F-4D97-AF65-F5344CB8AC3E}">
        <p14:creationId xmlns:p14="http://schemas.microsoft.com/office/powerpoint/2010/main" val="1006235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0F842-F85E-46A4-9897-D4358EB560A5}"/>
              </a:ext>
            </a:extLst>
          </p:cNvPr>
          <p:cNvSpPr>
            <a:spLocks noGrp="1"/>
          </p:cNvSpPr>
          <p:nvPr>
            <p:ph type="title"/>
          </p:nvPr>
        </p:nvSpPr>
        <p:spPr/>
        <p:txBody>
          <a:bodyPr/>
          <a:lstStyle/>
          <a:p>
            <a:r>
              <a:rPr lang="en-GB" dirty="0"/>
              <a:t>Demo</a:t>
            </a:r>
          </a:p>
        </p:txBody>
      </p:sp>
      <p:sp>
        <p:nvSpPr>
          <p:cNvPr id="3" name="Content Placeholder 2">
            <a:extLst>
              <a:ext uri="{FF2B5EF4-FFF2-40B4-BE49-F238E27FC236}">
                <a16:creationId xmlns:a16="http://schemas.microsoft.com/office/drawing/2014/main" id="{BB97A61D-AB93-4A60-B05C-67B8F0E8503B}"/>
              </a:ext>
            </a:extLst>
          </p:cNvPr>
          <p:cNvSpPr>
            <a:spLocks noGrp="1"/>
          </p:cNvSpPr>
          <p:nvPr>
            <p:ph type="body" idx="1"/>
          </p:nvPr>
        </p:nvSpPr>
        <p:spPr/>
        <p:txBody>
          <a:bodyPr/>
          <a:lstStyle/>
          <a:p>
            <a:r>
              <a:rPr lang="en-GB" dirty="0"/>
              <a:t>An Azure connected Air Quality top hat</a:t>
            </a:r>
          </a:p>
        </p:txBody>
      </p:sp>
      <p:pic>
        <p:nvPicPr>
          <p:cNvPr id="4" name="Picture 3">
            <a:extLst>
              <a:ext uri="{FF2B5EF4-FFF2-40B4-BE49-F238E27FC236}">
                <a16:creationId xmlns:a16="http://schemas.microsoft.com/office/drawing/2014/main" id="{EC23EFE3-0738-47D7-9A42-23527E857FA5}"/>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20000"/>
                    </a14:imgEffect>
                  </a14:imgLayer>
                </a14:imgProps>
              </a:ext>
            </a:extLst>
          </a:blip>
          <a:stretch>
            <a:fillRect/>
          </a:stretch>
        </p:blipFill>
        <p:spPr>
          <a:xfrm>
            <a:off x="6181296" y="0"/>
            <a:ext cx="6010704" cy="6326363"/>
          </a:xfrm>
          <a:prstGeom prst="rect">
            <a:avLst/>
          </a:prstGeom>
        </p:spPr>
      </p:pic>
    </p:spTree>
    <p:extLst>
      <p:ext uri="{BB962C8B-B14F-4D97-AF65-F5344CB8AC3E}">
        <p14:creationId xmlns:p14="http://schemas.microsoft.com/office/powerpoint/2010/main" val="156933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p:cNvSpPr>
            <a:spLocks noGrp="1"/>
          </p:cNvSpPr>
          <p:nvPr>
            <p:ph type="title"/>
          </p:nvPr>
        </p:nvSpPr>
        <p:spPr>
          <a:xfrm>
            <a:off x="838199" y="4525347"/>
            <a:ext cx="6801321" cy="1737360"/>
          </a:xfrm>
        </p:spPr>
        <p:txBody>
          <a:bodyPr vert="horz" lIns="91440" tIns="45720" rIns="91440" bIns="45720" rtlCol="0" anchor="ctr">
            <a:normAutofit/>
          </a:bodyPr>
          <a:lstStyle/>
          <a:p>
            <a:pPr algn="r" defTabSz="914400">
              <a:spcBef>
                <a:spcPct val="0"/>
              </a:spcBef>
            </a:pPr>
            <a:r>
              <a:rPr lang="en-GB" sz="6000" dirty="0" err="1"/>
              <a:t>LoRa</a:t>
            </a:r>
            <a:r>
              <a:rPr lang="en-GB" sz="6000" dirty="0"/>
              <a:t> and Azure</a:t>
            </a:r>
            <a:endParaRPr lang="en-US" sz="6000" kern="1200" dirty="0">
              <a:solidFill>
                <a:schemeClr val="tx1"/>
              </a:solidFill>
              <a:latin typeface="+mj-lt"/>
              <a:ea typeface="+mj-ea"/>
              <a:cs typeface="+mj-cs"/>
            </a:endParaRPr>
          </a:p>
        </p:txBody>
      </p:sp>
      <p:sp>
        <p:nvSpPr>
          <p:cNvPr id="5" name="Text Placeholder 4"/>
          <p:cNvSpPr>
            <a:spLocks noGrp="1"/>
          </p:cNvSpPr>
          <p:nvPr>
            <p:ph type="body" idx="1"/>
          </p:nvPr>
        </p:nvSpPr>
        <p:spPr>
          <a:xfrm>
            <a:off x="7961258" y="4525347"/>
            <a:ext cx="3258675" cy="1737360"/>
          </a:xfrm>
        </p:spPr>
        <p:txBody>
          <a:bodyPr vert="horz" lIns="91440" tIns="45720" rIns="91440" bIns="45720" rtlCol="0" anchor="ctr">
            <a:normAutofit/>
          </a:bodyPr>
          <a:lstStyle/>
          <a:p>
            <a:pPr defTabSz="914400"/>
            <a:endParaRPr lang="en-US" sz="2400" kern="1200">
              <a:solidFill>
                <a:schemeClr val="tx1"/>
              </a:solidFill>
              <a:latin typeface="+mn-lt"/>
              <a:ea typeface="+mn-ea"/>
              <a:cs typeface="+mn-cs"/>
            </a:endParaRPr>
          </a:p>
        </p:txBody>
      </p:sp>
      <p:sp>
        <p:nvSpPr>
          <p:cNvPr id="12" name="Oval 11">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0" name="Straight Connector 19">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8119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FD87B-3DAF-4895-88CC-E49AB5F7C0AF}"/>
              </a:ext>
            </a:extLst>
          </p:cNvPr>
          <p:cNvSpPr>
            <a:spLocks noGrp="1"/>
          </p:cNvSpPr>
          <p:nvPr>
            <p:ph type="title"/>
          </p:nvPr>
        </p:nvSpPr>
        <p:spPr/>
        <p:txBody>
          <a:bodyPr/>
          <a:lstStyle/>
          <a:p>
            <a:r>
              <a:rPr lang="en-GB" dirty="0"/>
              <a:t>What is </a:t>
            </a:r>
            <a:r>
              <a:rPr lang="en-GB" dirty="0" err="1"/>
              <a:t>LoRa</a:t>
            </a:r>
            <a:r>
              <a:rPr lang="en-GB" dirty="0"/>
              <a:t>?</a:t>
            </a:r>
          </a:p>
        </p:txBody>
      </p:sp>
      <p:sp>
        <p:nvSpPr>
          <p:cNvPr id="3" name="Content Placeholder 2">
            <a:extLst>
              <a:ext uri="{FF2B5EF4-FFF2-40B4-BE49-F238E27FC236}">
                <a16:creationId xmlns:a16="http://schemas.microsoft.com/office/drawing/2014/main" id="{B8CABF57-0B1F-48C0-A445-CA6787FC3062}"/>
              </a:ext>
            </a:extLst>
          </p:cNvPr>
          <p:cNvSpPr>
            <a:spLocks noGrp="1"/>
          </p:cNvSpPr>
          <p:nvPr>
            <p:ph idx="1"/>
          </p:nvPr>
        </p:nvSpPr>
        <p:spPr/>
        <p:txBody>
          <a:bodyPr/>
          <a:lstStyle/>
          <a:p>
            <a:pPr marL="0" indent="0" algn="ctr">
              <a:buNone/>
            </a:pPr>
            <a:r>
              <a:rPr lang="en-GB" sz="11500" dirty="0"/>
              <a:t>Lo</a:t>
            </a:r>
            <a:r>
              <a:rPr lang="en-GB" sz="4000" dirty="0"/>
              <a:t>w Powered </a:t>
            </a:r>
            <a:r>
              <a:rPr lang="en-GB" sz="11500" dirty="0"/>
              <a:t>Ra</a:t>
            </a:r>
            <a:r>
              <a:rPr lang="en-GB" sz="4000" dirty="0"/>
              <a:t>dio</a:t>
            </a:r>
          </a:p>
          <a:p>
            <a:pPr marL="0" indent="0" algn="ctr">
              <a:buNone/>
            </a:pPr>
            <a:r>
              <a:rPr lang="en-GB" sz="11500" dirty="0"/>
              <a:t>Lo</a:t>
            </a:r>
            <a:r>
              <a:rPr lang="en-GB" sz="4000" dirty="0"/>
              <a:t>ng </a:t>
            </a:r>
            <a:r>
              <a:rPr lang="en-GB" sz="11500" dirty="0"/>
              <a:t>Ra</a:t>
            </a:r>
            <a:r>
              <a:rPr lang="en-GB" sz="4000" dirty="0"/>
              <a:t>nge</a:t>
            </a:r>
            <a:endParaRPr lang="en-GB" sz="4000" i="1" dirty="0"/>
          </a:p>
          <a:p>
            <a:pPr marL="0" indent="0" algn="ctr">
              <a:buNone/>
            </a:pPr>
            <a:endParaRPr lang="en-GB" sz="4000" dirty="0"/>
          </a:p>
          <a:p>
            <a:endParaRPr lang="en-GB" i="1" dirty="0"/>
          </a:p>
          <a:p>
            <a:endParaRPr lang="en-GB" dirty="0"/>
          </a:p>
        </p:txBody>
      </p:sp>
    </p:spTree>
    <p:extLst>
      <p:ext uri="{BB962C8B-B14F-4D97-AF65-F5344CB8AC3E}">
        <p14:creationId xmlns:p14="http://schemas.microsoft.com/office/powerpoint/2010/main" val="2095267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7FA9E-FB70-4C56-B53E-D7E38E8D5623}"/>
              </a:ext>
            </a:extLst>
          </p:cNvPr>
          <p:cNvSpPr>
            <a:spLocks noGrp="1"/>
          </p:cNvSpPr>
          <p:nvPr>
            <p:ph type="title"/>
          </p:nvPr>
        </p:nvSpPr>
        <p:spPr/>
        <p:txBody>
          <a:bodyPr/>
          <a:lstStyle/>
          <a:p>
            <a:r>
              <a:rPr lang="en-GB" dirty="0"/>
              <a:t>Low powered radio</a:t>
            </a:r>
          </a:p>
        </p:txBody>
      </p:sp>
      <p:sp>
        <p:nvSpPr>
          <p:cNvPr id="3" name="Content Placeholder 2">
            <a:extLst>
              <a:ext uri="{FF2B5EF4-FFF2-40B4-BE49-F238E27FC236}">
                <a16:creationId xmlns:a16="http://schemas.microsoft.com/office/drawing/2014/main" id="{6F13F45D-707B-4981-9754-815D58E4309C}"/>
              </a:ext>
            </a:extLst>
          </p:cNvPr>
          <p:cNvSpPr>
            <a:spLocks noGrp="1"/>
          </p:cNvSpPr>
          <p:nvPr>
            <p:ph idx="1"/>
          </p:nvPr>
        </p:nvSpPr>
        <p:spPr>
          <a:xfrm>
            <a:off x="770440" y="1292210"/>
            <a:ext cx="10287704" cy="4351338"/>
          </a:xfrm>
        </p:spPr>
        <p:txBody>
          <a:bodyPr>
            <a:normAutofit lnSpcReduction="10000"/>
          </a:bodyPr>
          <a:lstStyle/>
          <a:p>
            <a:endParaRPr lang="en-GB" dirty="0"/>
          </a:p>
          <a:p>
            <a:r>
              <a:rPr lang="en-GB" dirty="0"/>
              <a:t>Designed for use in battery powered devices</a:t>
            </a:r>
          </a:p>
          <a:p>
            <a:pPr lvl="1"/>
            <a:r>
              <a:rPr lang="en-GB" dirty="0"/>
              <a:t>Battery life measured in years</a:t>
            </a:r>
          </a:p>
          <a:p>
            <a:r>
              <a:rPr lang="en-GB" dirty="0" err="1"/>
              <a:t>LoRa</a:t>
            </a:r>
            <a:r>
              <a:rPr lang="en-GB" dirty="0"/>
              <a:t> radio transmitters are cheap and easy to add to a device</a:t>
            </a:r>
          </a:p>
          <a:p>
            <a:r>
              <a:rPr lang="en-GB" dirty="0"/>
              <a:t>Uses “Spread Spectrum Technology”</a:t>
            </a:r>
          </a:p>
          <a:p>
            <a:pPr lvl="1"/>
            <a:r>
              <a:rPr lang="en-GB" dirty="0"/>
              <a:t>Messages are sent “below the noise” as packets of data</a:t>
            </a:r>
          </a:p>
          <a:p>
            <a:r>
              <a:rPr lang="en-GB" dirty="0"/>
              <a:t>Best regarded as a form of “SMS” message rather than a continuous telephone call</a:t>
            </a:r>
          </a:p>
          <a:p>
            <a:pPr lvl="1"/>
            <a:r>
              <a:rPr lang="en-GB" dirty="0"/>
              <a:t>There are limits on the message size and the number of messages you can send in a given time</a:t>
            </a:r>
          </a:p>
          <a:p>
            <a:endParaRPr lang="en-GB" dirty="0"/>
          </a:p>
        </p:txBody>
      </p:sp>
    </p:spTree>
    <p:extLst>
      <p:ext uri="{BB962C8B-B14F-4D97-AF65-F5344CB8AC3E}">
        <p14:creationId xmlns:p14="http://schemas.microsoft.com/office/powerpoint/2010/main" val="1889429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05818-1E9A-4099-B7C5-3B03C6905AAB}"/>
              </a:ext>
            </a:extLst>
          </p:cNvPr>
          <p:cNvSpPr>
            <a:spLocks noGrp="1"/>
          </p:cNvSpPr>
          <p:nvPr>
            <p:ph type="title"/>
          </p:nvPr>
        </p:nvSpPr>
        <p:spPr/>
        <p:txBody>
          <a:bodyPr/>
          <a:lstStyle/>
          <a:p>
            <a:r>
              <a:rPr lang="en-GB" dirty="0"/>
              <a:t>Long Range</a:t>
            </a:r>
          </a:p>
        </p:txBody>
      </p:sp>
      <p:sp>
        <p:nvSpPr>
          <p:cNvPr id="3" name="Content Placeholder 2">
            <a:extLst>
              <a:ext uri="{FF2B5EF4-FFF2-40B4-BE49-F238E27FC236}">
                <a16:creationId xmlns:a16="http://schemas.microsoft.com/office/drawing/2014/main" id="{97C58CCF-EE57-4CF5-8384-B05F151294E0}"/>
              </a:ext>
            </a:extLst>
          </p:cNvPr>
          <p:cNvSpPr>
            <a:spLocks noGrp="1"/>
          </p:cNvSpPr>
          <p:nvPr>
            <p:ph idx="1"/>
          </p:nvPr>
        </p:nvSpPr>
        <p:spPr/>
        <p:txBody>
          <a:bodyPr/>
          <a:lstStyle/>
          <a:p>
            <a:r>
              <a:rPr lang="en-GB" dirty="0"/>
              <a:t>Range up to 15-20 km</a:t>
            </a:r>
          </a:p>
          <a:p>
            <a:pPr lvl="1"/>
            <a:r>
              <a:rPr lang="en-GB" dirty="0"/>
              <a:t>(although this depends a lot on conditions – take it with a pinch of salt)</a:t>
            </a:r>
          </a:p>
          <a:p>
            <a:r>
              <a:rPr lang="en-GB" dirty="0"/>
              <a:t>Lora wavebands</a:t>
            </a:r>
          </a:p>
          <a:p>
            <a:pPr lvl="1"/>
            <a:r>
              <a:rPr lang="en-GB" b="1" dirty="0"/>
              <a:t>868 MHz for Europe </a:t>
            </a:r>
          </a:p>
          <a:p>
            <a:pPr lvl="1"/>
            <a:r>
              <a:rPr lang="en-GB" dirty="0"/>
              <a:t>915 MHz for North America </a:t>
            </a:r>
          </a:p>
          <a:p>
            <a:pPr lvl="1"/>
            <a:r>
              <a:rPr lang="en-GB" dirty="0"/>
              <a:t>433 MHz band for Asia </a:t>
            </a:r>
          </a:p>
          <a:p>
            <a:r>
              <a:rPr lang="en-GB" dirty="0"/>
              <a:t>You don’t need a licence to use the </a:t>
            </a:r>
            <a:r>
              <a:rPr lang="en-GB" dirty="0" err="1"/>
              <a:t>LoRa</a:t>
            </a:r>
            <a:r>
              <a:rPr lang="en-GB" dirty="0"/>
              <a:t> band</a:t>
            </a:r>
          </a:p>
          <a:p>
            <a:pPr lvl="1"/>
            <a:r>
              <a:rPr lang="en-GB" dirty="0"/>
              <a:t>But you should be using properly certified devices and not breach the usage conditions – if you’re doing this properly</a:t>
            </a:r>
          </a:p>
        </p:txBody>
      </p:sp>
    </p:spTree>
    <p:extLst>
      <p:ext uri="{BB962C8B-B14F-4D97-AF65-F5344CB8AC3E}">
        <p14:creationId xmlns:p14="http://schemas.microsoft.com/office/powerpoint/2010/main" val="2524138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2E1F4-D1C3-4D90-B7D3-62A4A73DB13B}"/>
              </a:ext>
            </a:extLst>
          </p:cNvPr>
          <p:cNvSpPr>
            <a:spLocks noGrp="1"/>
          </p:cNvSpPr>
          <p:nvPr>
            <p:ph type="title"/>
          </p:nvPr>
        </p:nvSpPr>
        <p:spPr/>
        <p:txBody>
          <a:bodyPr/>
          <a:lstStyle/>
          <a:p>
            <a:r>
              <a:rPr lang="en-GB" dirty="0" err="1"/>
              <a:t>LoRa</a:t>
            </a:r>
            <a:r>
              <a:rPr lang="en-GB" dirty="0"/>
              <a:t> “peer to peer” connection</a:t>
            </a:r>
          </a:p>
        </p:txBody>
      </p:sp>
      <p:sp>
        <p:nvSpPr>
          <p:cNvPr id="3" name="Content Placeholder 2">
            <a:extLst>
              <a:ext uri="{FF2B5EF4-FFF2-40B4-BE49-F238E27FC236}">
                <a16:creationId xmlns:a16="http://schemas.microsoft.com/office/drawing/2014/main" id="{EADC70B0-F35C-43D1-BAD9-10FDF15E0BC0}"/>
              </a:ext>
            </a:extLst>
          </p:cNvPr>
          <p:cNvSpPr>
            <a:spLocks noGrp="1"/>
          </p:cNvSpPr>
          <p:nvPr>
            <p:ph idx="1"/>
          </p:nvPr>
        </p:nvSpPr>
        <p:spPr/>
        <p:txBody>
          <a:bodyPr>
            <a:normAutofit/>
          </a:bodyPr>
          <a:lstStyle/>
          <a:p>
            <a:r>
              <a:rPr lang="en-GB" dirty="0"/>
              <a:t>You can use </a:t>
            </a:r>
            <a:r>
              <a:rPr lang="en-GB" dirty="0" err="1"/>
              <a:t>LoRa</a:t>
            </a:r>
            <a:r>
              <a:rPr lang="en-GB" dirty="0"/>
              <a:t> to connect two devices together</a:t>
            </a:r>
          </a:p>
          <a:p>
            <a:pPr lvl="1"/>
            <a:r>
              <a:rPr lang="en-GB" dirty="0"/>
              <a:t>Think of this as a car remote </a:t>
            </a:r>
            <a:r>
              <a:rPr lang="en-GB" dirty="0" err="1"/>
              <a:t>keyfob</a:t>
            </a:r>
            <a:r>
              <a:rPr lang="en-GB" dirty="0"/>
              <a:t> with a really long range</a:t>
            </a:r>
          </a:p>
          <a:p>
            <a:r>
              <a:rPr lang="en-GB" dirty="0"/>
              <a:t>Messages sent by one </a:t>
            </a:r>
            <a:r>
              <a:rPr lang="en-GB" dirty="0" err="1"/>
              <a:t>LoRa</a:t>
            </a:r>
            <a:r>
              <a:rPr lang="en-GB" dirty="0"/>
              <a:t> device will be received by the any other </a:t>
            </a:r>
            <a:r>
              <a:rPr lang="en-GB" dirty="0" err="1"/>
              <a:t>LoRa</a:t>
            </a:r>
            <a:r>
              <a:rPr lang="en-GB" dirty="0"/>
              <a:t> device that is listening</a:t>
            </a:r>
          </a:p>
          <a:p>
            <a:r>
              <a:rPr lang="en-GB" dirty="0"/>
              <a:t>You would need to devise your own station addressing scheme</a:t>
            </a:r>
          </a:p>
          <a:p>
            <a:r>
              <a:rPr lang="en-GB" dirty="0"/>
              <a:t>You may also need to add security in the form of packet encryption and verification</a:t>
            </a:r>
          </a:p>
        </p:txBody>
      </p:sp>
    </p:spTree>
    <p:extLst>
      <p:ext uri="{BB962C8B-B14F-4D97-AF65-F5344CB8AC3E}">
        <p14:creationId xmlns:p14="http://schemas.microsoft.com/office/powerpoint/2010/main" val="2203838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2E1F4-D1C3-4D90-B7D3-62A4A73DB13B}"/>
              </a:ext>
            </a:extLst>
          </p:cNvPr>
          <p:cNvSpPr>
            <a:spLocks noGrp="1"/>
          </p:cNvSpPr>
          <p:nvPr>
            <p:ph type="title"/>
          </p:nvPr>
        </p:nvSpPr>
        <p:spPr/>
        <p:txBody>
          <a:bodyPr/>
          <a:lstStyle/>
          <a:p>
            <a:r>
              <a:rPr lang="en-GB" dirty="0" err="1"/>
              <a:t>LoRaWan</a:t>
            </a:r>
            <a:endParaRPr lang="en-GB" dirty="0"/>
          </a:p>
        </p:txBody>
      </p:sp>
      <p:sp>
        <p:nvSpPr>
          <p:cNvPr id="3" name="Content Placeholder 2">
            <a:extLst>
              <a:ext uri="{FF2B5EF4-FFF2-40B4-BE49-F238E27FC236}">
                <a16:creationId xmlns:a16="http://schemas.microsoft.com/office/drawing/2014/main" id="{EADC70B0-F35C-43D1-BAD9-10FDF15E0BC0}"/>
              </a:ext>
            </a:extLst>
          </p:cNvPr>
          <p:cNvSpPr>
            <a:spLocks noGrp="1"/>
          </p:cNvSpPr>
          <p:nvPr>
            <p:ph idx="1"/>
          </p:nvPr>
        </p:nvSpPr>
        <p:spPr/>
        <p:txBody>
          <a:bodyPr>
            <a:normAutofit/>
          </a:bodyPr>
          <a:lstStyle/>
          <a:p>
            <a:r>
              <a:rPr lang="en-GB" dirty="0"/>
              <a:t>You can also use a </a:t>
            </a:r>
            <a:r>
              <a:rPr lang="en-GB" dirty="0" err="1"/>
              <a:t>LoRa</a:t>
            </a:r>
            <a:r>
              <a:rPr lang="en-GB" dirty="0"/>
              <a:t> device as part of a larger network</a:t>
            </a:r>
          </a:p>
          <a:p>
            <a:r>
              <a:rPr lang="en-GB" dirty="0"/>
              <a:t>A </a:t>
            </a:r>
            <a:r>
              <a:rPr lang="en-GB" dirty="0" err="1"/>
              <a:t>LoRa</a:t>
            </a:r>
            <a:r>
              <a:rPr lang="en-GB" dirty="0"/>
              <a:t> embedded device (an </a:t>
            </a:r>
            <a:r>
              <a:rPr lang="en-GB" i="1" dirty="0"/>
              <a:t>endpoint</a:t>
            </a:r>
            <a:r>
              <a:rPr lang="en-GB" dirty="0"/>
              <a:t>) will be associated with a given </a:t>
            </a:r>
            <a:r>
              <a:rPr lang="en-GB" dirty="0" err="1"/>
              <a:t>LoRa</a:t>
            </a:r>
            <a:r>
              <a:rPr lang="en-GB" dirty="0"/>
              <a:t> application</a:t>
            </a:r>
          </a:p>
          <a:p>
            <a:r>
              <a:rPr lang="en-GB" dirty="0"/>
              <a:t>Within an application each </a:t>
            </a:r>
            <a:r>
              <a:rPr lang="en-GB" dirty="0" err="1"/>
              <a:t>LoRa</a:t>
            </a:r>
            <a:r>
              <a:rPr lang="en-GB" dirty="0"/>
              <a:t> device has a unique address</a:t>
            </a:r>
          </a:p>
          <a:p>
            <a:pPr lvl="1"/>
            <a:r>
              <a:rPr lang="en-GB" dirty="0"/>
              <a:t>If you were making a “cow tracker” you’d attach an endpoint to the cow</a:t>
            </a:r>
          </a:p>
          <a:p>
            <a:r>
              <a:rPr lang="en-GB" dirty="0"/>
              <a:t>Data between the endpoint and the gateway is encrypted</a:t>
            </a:r>
          </a:p>
          <a:p>
            <a:r>
              <a:rPr lang="en-GB" dirty="0"/>
              <a:t>A </a:t>
            </a:r>
            <a:r>
              <a:rPr lang="en-GB" dirty="0" err="1"/>
              <a:t>LoRa</a:t>
            </a:r>
            <a:r>
              <a:rPr lang="en-GB" dirty="0"/>
              <a:t> gateway forwards all endpoint messages to a </a:t>
            </a:r>
            <a:r>
              <a:rPr lang="en-GB" dirty="0" err="1"/>
              <a:t>LoRa</a:t>
            </a:r>
            <a:r>
              <a:rPr lang="en-GB" dirty="0"/>
              <a:t> server</a:t>
            </a:r>
          </a:p>
          <a:p>
            <a:r>
              <a:rPr lang="en-GB" dirty="0"/>
              <a:t>The server sends messages onto backend applications</a:t>
            </a:r>
          </a:p>
          <a:p>
            <a:r>
              <a:rPr lang="en-GB" dirty="0"/>
              <a:t>This forms a </a:t>
            </a:r>
            <a:r>
              <a:rPr lang="en-GB" i="1" dirty="0" err="1"/>
              <a:t>LoraWAN</a:t>
            </a:r>
            <a:r>
              <a:rPr lang="en-GB" dirty="0"/>
              <a:t> (</a:t>
            </a:r>
            <a:r>
              <a:rPr lang="en-GB" dirty="0" err="1"/>
              <a:t>LoRa</a:t>
            </a:r>
            <a:r>
              <a:rPr lang="en-GB" dirty="0"/>
              <a:t> Wide-Area Network)</a:t>
            </a:r>
          </a:p>
        </p:txBody>
      </p:sp>
    </p:spTree>
    <p:extLst>
      <p:ext uri="{BB962C8B-B14F-4D97-AF65-F5344CB8AC3E}">
        <p14:creationId xmlns:p14="http://schemas.microsoft.com/office/powerpoint/2010/main" val="4436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D20A4-A908-4EEC-A402-1215FFD05529}"/>
              </a:ext>
            </a:extLst>
          </p:cNvPr>
          <p:cNvSpPr>
            <a:spLocks noGrp="1"/>
          </p:cNvSpPr>
          <p:nvPr>
            <p:ph type="title"/>
          </p:nvPr>
        </p:nvSpPr>
        <p:spPr/>
        <p:txBody>
          <a:bodyPr/>
          <a:lstStyle/>
          <a:p>
            <a:r>
              <a:rPr lang="en-GB" dirty="0" err="1"/>
              <a:t>LoRaWAN</a:t>
            </a:r>
            <a:r>
              <a:rPr lang="en-GB" dirty="0"/>
              <a:t> cow tracking</a:t>
            </a:r>
          </a:p>
        </p:txBody>
      </p:sp>
      <p:pic>
        <p:nvPicPr>
          <p:cNvPr id="4" name="Picture 3">
            <a:extLst>
              <a:ext uri="{FF2B5EF4-FFF2-40B4-BE49-F238E27FC236}">
                <a16:creationId xmlns:a16="http://schemas.microsoft.com/office/drawing/2014/main" id="{4BC98064-B29A-4413-BCC2-06F5B6E3B682}"/>
              </a:ext>
            </a:extLst>
          </p:cNvPr>
          <p:cNvPicPr>
            <a:picLocks noChangeAspect="1"/>
          </p:cNvPicPr>
          <p:nvPr/>
        </p:nvPicPr>
        <p:blipFill>
          <a:blip r:embed="rId2"/>
          <a:stretch>
            <a:fillRect/>
          </a:stretch>
        </p:blipFill>
        <p:spPr>
          <a:xfrm>
            <a:off x="621792" y="1947393"/>
            <a:ext cx="1165860" cy="1298345"/>
          </a:xfrm>
          <a:prstGeom prst="rect">
            <a:avLst/>
          </a:prstGeom>
        </p:spPr>
      </p:pic>
      <p:pic>
        <p:nvPicPr>
          <p:cNvPr id="5" name="Picture 4">
            <a:extLst>
              <a:ext uri="{FF2B5EF4-FFF2-40B4-BE49-F238E27FC236}">
                <a16:creationId xmlns:a16="http://schemas.microsoft.com/office/drawing/2014/main" id="{10C6896C-8C50-4241-BBF0-FC523F0C50DD}"/>
              </a:ext>
            </a:extLst>
          </p:cNvPr>
          <p:cNvPicPr>
            <a:picLocks noChangeAspect="1"/>
          </p:cNvPicPr>
          <p:nvPr/>
        </p:nvPicPr>
        <p:blipFill>
          <a:blip r:embed="rId2"/>
          <a:stretch>
            <a:fillRect/>
          </a:stretch>
        </p:blipFill>
        <p:spPr>
          <a:xfrm>
            <a:off x="621792" y="3614581"/>
            <a:ext cx="1165860" cy="1298345"/>
          </a:xfrm>
          <a:prstGeom prst="rect">
            <a:avLst/>
          </a:prstGeom>
        </p:spPr>
      </p:pic>
      <p:sp>
        <p:nvSpPr>
          <p:cNvPr id="7" name="Content Placeholder 2">
            <a:extLst>
              <a:ext uri="{FF2B5EF4-FFF2-40B4-BE49-F238E27FC236}">
                <a16:creationId xmlns:a16="http://schemas.microsoft.com/office/drawing/2014/main" id="{37ECC72C-5450-49B7-BA87-DD9EDA49DDD1}"/>
              </a:ext>
            </a:extLst>
          </p:cNvPr>
          <p:cNvSpPr txBox="1">
            <a:spLocks/>
          </p:cNvSpPr>
          <p:nvPr/>
        </p:nvSpPr>
        <p:spPr>
          <a:xfrm>
            <a:off x="3836670" y="3429000"/>
            <a:ext cx="2734056" cy="12983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8" name="Content Placeholder 2">
            <a:extLst>
              <a:ext uri="{FF2B5EF4-FFF2-40B4-BE49-F238E27FC236}">
                <a16:creationId xmlns:a16="http://schemas.microsoft.com/office/drawing/2014/main" id="{58099836-C235-45A9-8371-30BBF60BCF92}"/>
              </a:ext>
            </a:extLst>
          </p:cNvPr>
          <p:cNvSpPr txBox="1">
            <a:spLocks/>
          </p:cNvSpPr>
          <p:nvPr/>
        </p:nvSpPr>
        <p:spPr>
          <a:xfrm>
            <a:off x="4544568" y="2551676"/>
            <a:ext cx="273405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9" name="Content Placeholder 2">
            <a:extLst>
              <a:ext uri="{FF2B5EF4-FFF2-40B4-BE49-F238E27FC236}">
                <a16:creationId xmlns:a16="http://schemas.microsoft.com/office/drawing/2014/main" id="{5BE59604-4336-4C7A-93BC-3D6DA758BDD5}"/>
              </a:ext>
            </a:extLst>
          </p:cNvPr>
          <p:cNvSpPr txBox="1">
            <a:spLocks/>
          </p:cNvSpPr>
          <p:nvPr/>
        </p:nvSpPr>
        <p:spPr>
          <a:xfrm>
            <a:off x="241554" y="5077845"/>
            <a:ext cx="1891284" cy="6504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dirty="0"/>
              <a:t>endpoints</a:t>
            </a:r>
          </a:p>
        </p:txBody>
      </p:sp>
      <p:sp>
        <p:nvSpPr>
          <p:cNvPr id="12" name="Content Placeholder 2">
            <a:extLst>
              <a:ext uri="{FF2B5EF4-FFF2-40B4-BE49-F238E27FC236}">
                <a16:creationId xmlns:a16="http://schemas.microsoft.com/office/drawing/2014/main" id="{C680ABA9-16ED-430A-A59F-F931789C8021}"/>
              </a:ext>
            </a:extLst>
          </p:cNvPr>
          <p:cNvSpPr txBox="1">
            <a:spLocks/>
          </p:cNvSpPr>
          <p:nvPr/>
        </p:nvSpPr>
        <p:spPr>
          <a:xfrm>
            <a:off x="10801779" y="1825625"/>
            <a:ext cx="273405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31" name="Content Placeholder 2">
            <a:extLst>
              <a:ext uri="{FF2B5EF4-FFF2-40B4-BE49-F238E27FC236}">
                <a16:creationId xmlns:a16="http://schemas.microsoft.com/office/drawing/2014/main" id="{C0A5D46F-E957-4FD0-822A-3416683F8772}"/>
              </a:ext>
            </a:extLst>
          </p:cNvPr>
          <p:cNvSpPr txBox="1">
            <a:spLocks/>
          </p:cNvSpPr>
          <p:nvPr/>
        </p:nvSpPr>
        <p:spPr>
          <a:xfrm>
            <a:off x="7097017" y="589812"/>
            <a:ext cx="4783157" cy="38678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dirty="0"/>
              <a:t>Fit cows with </a:t>
            </a:r>
            <a:r>
              <a:rPr lang="en-GB" dirty="0" err="1"/>
              <a:t>LoRa</a:t>
            </a:r>
            <a:r>
              <a:rPr lang="en-GB" dirty="0"/>
              <a:t> endpoint devices that contain a GPS tracker and a </a:t>
            </a:r>
            <a:r>
              <a:rPr lang="en-GB" dirty="0" err="1"/>
              <a:t>LoRa</a:t>
            </a:r>
            <a:r>
              <a:rPr lang="en-GB" dirty="0"/>
              <a:t> wireless transmitter</a:t>
            </a:r>
          </a:p>
          <a:p>
            <a:pPr marL="0" indent="0" algn="ctr">
              <a:buNone/>
            </a:pPr>
            <a:endParaRPr lang="en-GB" dirty="0"/>
          </a:p>
          <a:p>
            <a:pPr marL="0" indent="0" algn="ctr">
              <a:buNone/>
            </a:pPr>
            <a:r>
              <a:rPr lang="en-GB" dirty="0"/>
              <a:t>Devices send location information every few hours</a:t>
            </a:r>
          </a:p>
          <a:p>
            <a:pPr marL="0" indent="0" algn="ctr">
              <a:buNone/>
            </a:pPr>
            <a:endParaRPr lang="en-GB" dirty="0"/>
          </a:p>
        </p:txBody>
      </p:sp>
    </p:spTree>
    <p:extLst>
      <p:ext uri="{BB962C8B-B14F-4D97-AF65-F5344CB8AC3E}">
        <p14:creationId xmlns:p14="http://schemas.microsoft.com/office/powerpoint/2010/main" val="1014877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D20A4-A908-4EEC-A402-1215FFD05529}"/>
              </a:ext>
            </a:extLst>
          </p:cNvPr>
          <p:cNvSpPr>
            <a:spLocks noGrp="1"/>
          </p:cNvSpPr>
          <p:nvPr>
            <p:ph type="title"/>
          </p:nvPr>
        </p:nvSpPr>
        <p:spPr/>
        <p:txBody>
          <a:bodyPr/>
          <a:lstStyle/>
          <a:p>
            <a:r>
              <a:rPr lang="en-GB" dirty="0" err="1"/>
              <a:t>LoRaWAN</a:t>
            </a:r>
            <a:r>
              <a:rPr lang="en-GB" dirty="0"/>
              <a:t> cow tracking</a:t>
            </a:r>
          </a:p>
        </p:txBody>
      </p:sp>
      <p:pic>
        <p:nvPicPr>
          <p:cNvPr id="4" name="Picture 3">
            <a:extLst>
              <a:ext uri="{FF2B5EF4-FFF2-40B4-BE49-F238E27FC236}">
                <a16:creationId xmlns:a16="http://schemas.microsoft.com/office/drawing/2014/main" id="{4BC98064-B29A-4413-BCC2-06F5B6E3B682}"/>
              </a:ext>
            </a:extLst>
          </p:cNvPr>
          <p:cNvPicPr>
            <a:picLocks noChangeAspect="1"/>
          </p:cNvPicPr>
          <p:nvPr/>
        </p:nvPicPr>
        <p:blipFill>
          <a:blip r:embed="rId2"/>
          <a:stretch>
            <a:fillRect/>
          </a:stretch>
        </p:blipFill>
        <p:spPr>
          <a:xfrm>
            <a:off x="621792" y="1947393"/>
            <a:ext cx="1165860" cy="1298345"/>
          </a:xfrm>
          <a:prstGeom prst="rect">
            <a:avLst/>
          </a:prstGeom>
        </p:spPr>
      </p:pic>
      <p:pic>
        <p:nvPicPr>
          <p:cNvPr id="5" name="Picture 4">
            <a:extLst>
              <a:ext uri="{FF2B5EF4-FFF2-40B4-BE49-F238E27FC236}">
                <a16:creationId xmlns:a16="http://schemas.microsoft.com/office/drawing/2014/main" id="{10C6896C-8C50-4241-BBF0-FC523F0C50DD}"/>
              </a:ext>
            </a:extLst>
          </p:cNvPr>
          <p:cNvPicPr>
            <a:picLocks noChangeAspect="1"/>
          </p:cNvPicPr>
          <p:nvPr/>
        </p:nvPicPr>
        <p:blipFill>
          <a:blip r:embed="rId2"/>
          <a:stretch>
            <a:fillRect/>
          </a:stretch>
        </p:blipFill>
        <p:spPr>
          <a:xfrm>
            <a:off x="621792" y="3614581"/>
            <a:ext cx="1165860" cy="1298345"/>
          </a:xfrm>
          <a:prstGeom prst="rect">
            <a:avLst/>
          </a:prstGeom>
        </p:spPr>
      </p:pic>
      <p:sp>
        <p:nvSpPr>
          <p:cNvPr id="7" name="Content Placeholder 2">
            <a:extLst>
              <a:ext uri="{FF2B5EF4-FFF2-40B4-BE49-F238E27FC236}">
                <a16:creationId xmlns:a16="http://schemas.microsoft.com/office/drawing/2014/main" id="{37ECC72C-5450-49B7-BA87-DD9EDA49DDD1}"/>
              </a:ext>
            </a:extLst>
          </p:cNvPr>
          <p:cNvSpPr txBox="1">
            <a:spLocks/>
          </p:cNvSpPr>
          <p:nvPr/>
        </p:nvSpPr>
        <p:spPr>
          <a:xfrm>
            <a:off x="3836670" y="3429000"/>
            <a:ext cx="2734056" cy="12983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8" name="Content Placeholder 2">
            <a:extLst>
              <a:ext uri="{FF2B5EF4-FFF2-40B4-BE49-F238E27FC236}">
                <a16:creationId xmlns:a16="http://schemas.microsoft.com/office/drawing/2014/main" id="{58099836-C235-45A9-8371-30BBF60BCF92}"/>
              </a:ext>
            </a:extLst>
          </p:cNvPr>
          <p:cNvSpPr txBox="1">
            <a:spLocks/>
          </p:cNvSpPr>
          <p:nvPr/>
        </p:nvSpPr>
        <p:spPr>
          <a:xfrm>
            <a:off x="4544568" y="2551676"/>
            <a:ext cx="273405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9" name="Content Placeholder 2">
            <a:extLst>
              <a:ext uri="{FF2B5EF4-FFF2-40B4-BE49-F238E27FC236}">
                <a16:creationId xmlns:a16="http://schemas.microsoft.com/office/drawing/2014/main" id="{5BE59604-4336-4C7A-93BC-3D6DA758BDD5}"/>
              </a:ext>
            </a:extLst>
          </p:cNvPr>
          <p:cNvSpPr txBox="1">
            <a:spLocks/>
          </p:cNvSpPr>
          <p:nvPr/>
        </p:nvSpPr>
        <p:spPr>
          <a:xfrm>
            <a:off x="241554" y="5077845"/>
            <a:ext cx="1891284" cy="6504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dirty="0"/>
              <a:t>endpoints</a:t>
            </a:r>
          </a:p>
        </p:txBody>
      </p:sp>
      <p:sp>
        <p:nvSpPr>
          <p:cNvPr id="10" name="Rectangle 9">
            <a:extLst>
              <a:ext uri="{FF2B5EF4-FFF2-40B4-BE49-F238E27FC236}">
                <a16:creationId xmlns:a16="http://schemas.microsoft.com/office/drawing/2014/main" id="{C93EC1F9-1710-44B7-A36A-FDD2CB181707}"/>
              </a:ext>
            </a:extLst>
          </p:cNvPr>
          <p:cNvSpPr/>
          <p:nvPr/>
        </p:nvSpPr>
        <p:spPr>
          <a:xfrm>
            <a:off x="3442716" y="3614581"/>
            <a:ext cx="1677924" cy="10061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LoRa</a:t>
            </a:r>
            <a:r>
              <a:rPr lang="en-GB" dirty="0"/>
              <a:t> Gateway</a:t>
            </a:r>
          </a:p>
        </p:txBody>
      </p:sp>
      <p:sp>
        <p:nvSpPr>
          <p:cNvPr id="11" name="Lightning Bolt 10">
            <a:extLst>
              <a:ext uri="{FF2B5EF4-FFF2-40B4-BE49-F238E27FC236}">
                <a16:creationId xmlns:a16="http://schemas.microsoft.com/office/drawing/2014/main" id="{E2FFB6F6-1AA1-4B8E-8627-C44CFE28B042}"/>
              </a:ext>
            </a:extLst>
          </p:cNvPr>
          <p:cNvSpPr/>
          <p:nvPr/>
        </p:nvSpPr>
        <p:spPr>
          <a:xfrm rot="20848275">
            <a:off x="2364295" y="3333761"/>
            <a:ext cx="895731" cy="767047"/>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Content Placeholder 2">
            <a:extLst>
              <a:ext uri="{FF2B5EF4-FFF2-40B4-BE49-F238E27FC236}">
                <a16:creationId xmlns:a16="http://schemas.microsoft.com/office/drawing/2014/main" id="{C680ABA9-16ED-430A-A59F-F931789C8021}"/>
              </a:ext>
            </a:extLst>
          </p:cNvPr>
          <p:cNvSpPr txBox="1">
            <a:spLocks/>
          </p:cNvSpPr>
          <p:nvPr/>
        </p:nvSpPr>
        <p:spPr>
          <a:xfrm>
            <a:off x="10801779" y="1825625"/>
            <a:ext cx="273405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31" name="Content Placeholder 2">
            <a:extLst>
              <a:ext uri="{FF2B5EF4-FFF2-40B4-BE49-F238E27FC236}">
                <a16:creationId xmlns:a16="http://schemas.microsoft.com/office/drawing/2014/main" id="{C0A5D46F-E957-4FD0-822A-3416683F8772}"/>
              </a:ext>
            </a:extLst>
          </p:cNvPr>
          <p:cNvSpPr txBox="1">
            <a:spLocks/>
          </p:cNvSpPr>
          <p:nvPr/>
        </p:nvSpPr>
        <p:spPr>
          <a:xfrm>
            <a:off x="7097017" y="589812"/>
            <a:ext cx="4783157" cy="2006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dirty="0"/>
              <a:t>Endpoints send messages to a </a:t>
            </a:r>
            <a:r>
              <a:rPr lang="en-GB" dirty="0" err="1"/>
              <a:t>LoRa</a:t>
            </a:r>
            <a:r>
              <a:rPr lang="en-GB" dirty="0"/>
              <a:t> Gateway</a:t>
            </a:r>
          </a:p>
        </p:txBody>
      </p:sp>
    </p:spTree>
    <p:extLst>
      <p:ext uri="{BB962C8B-B14F-4D97-AF65-F5344CB8AC3E}">
        <p14:creationId xmlns:p14="http://schemas.microsoft.com/office/powerpoint/2010/main" val="2601315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D20A4-A908-4EEC-A402-1215FFD05529}"/>
              </a:ext>
            </a:extLst>
          </p:cNvPr>
          <p:cNvSpPr>
            <a:spLocks noGrp="1"/>
          </p:cNvSpPr>
          <p:nvPr>
            <p:ph type="title"/>
          </p:nvPr>
        </p:nvSpPr>
        <p:spPr/>
        <p:txBody>
          <a:bodyPr/>
          <a:lstStyle/>
          <a:p>
            <a:r>
              <a:rPr lang="en-GB" dirty="0" err="1"/>
              <a:t>LoRaWAN</a:t>
            </a:r>
            <a:r>
              <a:rPr lang="en-GB" dirty="0"/>
              <a:t> cow tracking</a:t>
            </a:r>
          </a:p>
        </p:txBody>
      </p:sp>
      <p:sp>
        <p:nvSpPr>
          <p:cNvPr id="3" name="Content Placeholder 2">
            <a:extLst>
              <a:ext uri="{FF2B5EF4-FFF2-40B4-BE49-F238E27FC236}">
                <a16:creationId xmlns:a16="http://schemas.microsoft.com/office/drawing/2014/main" id="{AB0D16FF-38DD-443C-B39B-A6C74EB4C4D9}"/>
              </a:ext>
            </a:extLst>
          </p:cNvPr>
          <p:cNvSpPr>
            <a:spLocks noGrp="1"/>
          </p:cNvSpPr>
          <p:nvPr>
            <p:ph idx="1"/>
          </p:nvPr>
        </p:nvSpPr>
        <p:spPr>
          <a:xfrm>
            <a:off x="3920323" y="5077845"/>
            <a:ext cx="2734056" cy="1099118"/>
          </a:xfrm>
        </p:spPr>
        <p:txBody>
          <a:bodyPr/>
          <a:lstStyle/>
          <a:p>
            <a:pPr marL="0" indent="0" algn="ctr">
              <a:buNone/>
            </a:pPr>
            <a:r>
              <a:rPr lang="en-GB" dirty="0"/>
              <a:t>network connection</a:t>
            </a:r>
          </a:p>
        </p:txBody>
      </p:sp>
      <p:pic>
        <p:nvPicPr>
          <p:cNvPr id="4" name="Picture 3">
            <a:extLst>
              <a:ext uri="{FF2B5EF4-FFF2-40B4-BE49-F238E27FC236}">
                <a16:creationId xmlns:a16="http://schemas.microsoft.com/office/drawing/2014/main" id="{4BC98064-B29A-4413-BCC2-06F5B6E3B682}"/>
              </a:ext>
            </a:extLst>
          </p:cNvPr>
          <p:cNvPicPr>
            <a:picLocks noChangeAspect="1"/>
          </p:cNvPicPr>
          <p:nvPr/>
        </p:nvPicPr>
        <p:blipFill>
          <a:blip r:embed="rId2"/>
          <a:stretch>
            <a:fillRect/>
          </a:stretch>
        </p:blipFill>
        <p:spPr>
          <a:xfrm>
            <a:off x="621792" y="1947393"/>
            <a:ext cx="1165860" cy="1298345"/>
          </a:xfrm>
          <a:prstGeom prst="rect">
            <a:avLst/>
          </a:prstGeom>
        </p:spPr>
      </p:pic>
      <p:pic>
        <p:nvPicPr>
          <p:cNvPr id="5" name="Picture 4">
            <a:extLst>
              <a:ext uri="{FF2B5EF4-FFF2-40B4-BE49-F238E27FC236}">
                <a16:creationId xmlns:a16="http://schemas.microsoft.com/office/drawing/2014/main" id="{10C6896C-8C50-4241-BBF0-FC523F0C50DD}"/>
              </a:ext>
            </a:extLst>
          </p:cNvPr>
          <p:cNvPicPr>
            <a:picLocks noChangeAspect="1"/>
          </p:cNvPicPr>
          <p:nvPr/>
        </p:nvPicPr>
        <p:blipFill>
          <a:blip r:embed="rId2"/>
          <a:stretch>
            <a:fillRect/>
          </a:stretch>
        </p:blipFill>
        <p:spPr>
          <a:xfrm>
            <a:off x="621792" y="3614581"/>
            <a:ext cx="1165860" cy="1298345"/>
          </a:xfrm>
          <a:prstGeom prst="rect">
            <a:avLst/>
          </a:prstGeom>
        </p:spPr>
      </p:pic>
      <p:sp>
        <p:nvSpPr>
          <p:cNvPr id="7" name="Content Placeholder 2">
            <a:extLst>
              <a:ext uri="{FF2B5EF4-FFF2-40B4-BE49-F238E27FC236}">
                <a16:creationId xmlns:a16="http://schemas.microsoft.com/office/drawing/2014/main" id="{37ECC72C-5450-49B7-BA87-DD9EDA49DDD1}"/>
              </a:ext>
            </a:extLst>
          </p:cNvPr>
          <p:cNvSpPr txBox="1">
            <a:spLocks/>
          </p:cNvSpPr>
          <p:nvPr/>
        </p:nvSpPr>
        <p:spPr>
          <a:xfrm>
            <a:off x="3836670" y="3429000"/>
            <a:ext cx="2734056" cy="12983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8" name="Content Placeholder 2">
            <a:extLst>
              <a:ext uri="{FF2B5EF4-FFF2-40B4-BE49-F238E27FC236}">
                <a16:creationId xmlns:a16="http://schemas.microsoft.com/office/drawing/2014/main" id="{58099836-C235-45A9-8371-30BBF60BCF92}"/>
              </a:ext>
            </a:extLst>
          </p:cNvPr>
          <p:cNvSpPr txBox="1">
            <a:spLocks/>
          </p:cNvSpPr>
          <p:nvPr/>
        </p:nvSpPr>
        <p:spPr>
          <a:xfrm>
            <a:off x="4544568" y="2551676"/>
            <a:ext cx="273405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9" name="Content Placeholder 2">
            <a:extLst>
              <a:ext uri="{FF2B5EF4-FFF2-40B4-BE49-F238E27FC236}">
                <a16:creationId xmlns:a16="http://schemas.microsoft.com/office/drawing/2014/main" id="{5BE59604-4336-4C7A-93BC-3D6DA758BDD5}"/>
              </a:ext>
            </a:extLst>
          </p:cNvPr>
          <p:cNvSpPr txBox="1">
            <a:spLocks/>
          </p:cNvSpPr>
          <p:nvPr/>
        </p:nvSpPr>
        <p:spPr>
          <a:xfrm>
            <a:off x="241554" y="5077845"/>
            <a:ext cx="1891284" cy="6504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dirty="0"/>
              <a:t>endpoints</a:t>
            </a:r>
          </a:p>
        </p:txBody>
      </p:sp>
      <p:sp>
        <p:nvSpPr>
          <p:cNvPr id="10" name="Rectangle 9">
            <a:extLst>
              <a:ext uri="{FF2B5EF4-FFF2-40B4-BE49-F238E27FC236}">
                <a16:creationId xmlns:a16="http://schemas.microsoft.com/office/drawing/2014/main" id="{C93EC1F9-1710-44B7-A36A-FDD2CB181707}"/>
              </a:ext>
            </a:extLst>
          </p:cNvPr>
          <p:cNvSpPr/>
          <p:nvPr/>
        </p:nvSpPr>
        <p:spPr>
          <a:xfrm>
            <a:off x="3442716" y="3614581"/>
            <a:ext cx="1677924" cy="10061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LoRa</a:t>
            </a:r>
            <a:r>
              <a:rPr lang="en-GB" dirty="0"/>
              <a:t> Gateway</a:t>
            </a:r>
          </a:p>
        </p:txBody>
      </p:sp>
      <p:sp>
        <p:nvSpPr>
          <p:cNvPr id="11" name="Lightning Bolt 10">
            <a:extLst>
              <a:ext uri="{FF2B5EF4-FFF2-40B4-BE49-F238E27FC236}">
                <a16:creationId xmlns:a16="http://schemas.microsoft.com/office/drawing/2014/main" id="{E2FFB6F6-1AA1-4B8E-8627-C44CFE28B042}"/>
              </a:ext>
            </a:extLst>
          </p:cNvPr>
          <p:cNvSpPr/>
          <p:nvPr/>
        </p:nvSpPr>
        <p:spPr>
          <a:xfrm rot="20848275">
            <a:off x="2364295" y="3333761"/>
            <a:ext cx="895731" cy="767047"/>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Content Placeholder 2">
            <a:extLst>
              <a:ext uri="{FF2B5EF4-FFF2-40B4-BE49-F238E27FC236}">
                <a16:creationId xmlns:a16="http://schemas.microsoft.com/office/drawing/2014/main" id="{C680ABA9-16ED-430A-A59F-F931789C8021}"/>
              </a:ext>
            </a:extLst>
          </p:cNvPr>
          <p:cNvSpPr txBox="1">
            <a:spLocks/>
          </p:cNvSpPr>
          <p:nvPr/>
        </p:nvSpPr>
        <p:spPr>
          <a:xfrm>
            <a:off x="10801779" y="1825625"/>
            <a:ext cx="273405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13" name="Rectangle 12">
            <a:extLst>
              <a:ext uri="{FF2B5EF4-FFF2-40B4-BE49-F238E27FC236}">
                <a16:creationId xmlns:a16="http://schemas.microsoft.com/office/drawing/2014/main" id="{536C3B15-0FD8-42BE-950E-4FBE566BA2C4}"/>
              </a:ext>
            </a:extLst>
          </p:cNvPr>
          <p:cNvSpPr/>
          <p:nvPr/>
        </p:nvSpPr>
        <p:spPr>
          <a:xfrm>
            <a:off x="5815417" y="3614581"/>
            <a:ext cx="1677924" cy="10061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LoRa</a:t>
            </a:r>
            <a:r>
              <a:rPr lang="en-GB" dirty="0"/>
              <a:t> Server</a:t>
            </a:r>
          </a:p>
        </p:txBody>
      </p:sp>
      <p:cxnSp>
        <p:nvCxnSpPr>
          <p:cNvPr id="15" name="Straight Connector 14">
            <a:extLst>
              <a:ext uri="{FF2B5EF4-FFF2-40B4-BE49-F238E27FC236}">
                <a16:creationId xmlns:a16="http://schemas.microsoft.com/office/drawing/2014/main" id="{59FFFF28-B67B-4063-9194-B2878C7C7FC6}"/>
              </a:ext>
            </a:extLst>
          </p:cNvPr>
          <p:cNvCxnSpPr>
            <a:stCxn id="10" idx="3"/>
            <a:endCxn id="13" idx="1"/>
          </p:cNvCxnSpPr>
          <p:nvPr/>
        </p:nvCxnSpPr>
        <p:spPr>
          <a:xfrm>
            <a:off x="5120640" y="4117675"/>
            <a:ext cx="6947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745CD98-0CCD-4C2B-AECB-493C22EC670B}"/>
              </a:ext>
            </a:extLst>
          </p:cNvPr>
          <p:cNvCxnSpPr>
            <a:cxnSpLocks/>
          </p:cNvCxnSpPr>
          <p:nvPr/>
        </p:nvCxnSpPr>
        <p:spPr>
          <a:xfrm flipV="1">
            <a:off x="5460408" y="4188831"/>
            <a:ext cx="0" cy="6781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Content Placeholder 2">
            <a:extLst>
              <a:ext uri="{FF2B5EF4-FFF2-40B4-BE49-F238E27FC236}">
                <a16:creationId xmlns:a16="http://schemas.microsoft.com/office/drawing/2014/main" id="{C0A5D46F-E957-4FD0-822A-3416683F8772}"/>
              </a:ext>
            </a:extLst>
          </p:cNvPr>
          <p:cNvSpPr txBox="1">
            <a:spLocks/>
          </p:cNvSpPr>
          <p:nvPr/>
        </p:nvSpPr>
        <p:spPr>
          <a:xfrm>
            <a:off x="7097017" y="589812"/>
            <a:ext cx="4783157" cy="2006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dirty="0" err="1"/>
              <a:t>LoRa</a:t>
            </a:r>
            <a:r>
              <a:rPr lang="en-GB" dirty="0"/>
              <a:t> Gateway forwards messages to the </a:t>
            </a:r>
            <a:r>
              <a:rPr lang="en-GB" dirty="0" err="1"/>
              <a:t>LoRa</a:t>
            </a:r>
            <a:r>
              <a:rPr lang="en-GB" dirty="0"/>
              <a:t> Server </a:t>
            </a:r>
          </a:p>
        </p:txBody>
      </p:sp>
    </p:spTree>
    <p:extLst>
      <p:ext uri="{BB962C8B-B14F-4D97-AF65-F5344CB8AC3E}">
        <p14:creationId xmlns:p14="http://schemas.microsoft.com/office/powerpoint/2010/main" val="2686942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5A846-E63D-4A42-84EE-FDFCBF033D2C}"/>
              </a:ext>
            </a:extLst>
          </p:cNvPr>
          <p:cNvSpPr>
            <a:spLocks noGrp="1"/>
          </p:cNvSpPr>
          <p:nvPr>
            <p:ph type="title"/>
          </p:nvPr>
        </p:nvSpPr>
        <p:spPr/>
        <p:txBody>
          <a:bodyPr/>
          <a:lstStyle/>
          <a:p>
            <a:r>
              <a:rPr lang="en-GB" dirty="0"/>
              <a:t>Calculated readings</a:t>
            </a:r>
          </a:p>
        </p:txBody>
      </p:sp>
      <p:sp>
        <p:nvSpPr>
          <p:cNvPr id="3" name="Content Placeholder 2">
            <a:extLst>
              <a:ext uri="{FF2B5EF4-FFF2-40B4-BE49-F238E27FC236}">
                <a16:creationId xmlns:a16="http://schemas.microsoft.com/office/drawing/2014/main" id="{A0A1CD4B-9D50-4CAC-88B6-884207D94BCF}"/>
              </a:ext>
            </a:extLst>
          </p:cNvPr>
          <p:cNvSpPr>
            <a:spLocks noGrp="1"/>
          </p:cNvSpPr>
          <p:nvPr>
            <p:ph idx="1"/>
          </p:nvPr>
        </p:nvSpPr>
        <p:spPr/>
        <p:txBody>
          <a:bodyPr/>
          <a:lstStyle/>
          <a:p>
            <a:r>
              <a:rPr lang="en-GB" dirty="0"/>
              <a:t>The thing to remember here is that a lot of these readings are created by the use of software models</a:t>
            </a:r>
          </a:p>
          <a:p>
            <a:r>
              <a:rPr lang="en-GB" dirty="0"/>
              <a:t>There are some readings that are entered into the system, but these are few and far between</a:t>
            </a:r>
          </a:p>
          <a:p>
            <a:r>
              <a:rPr lang="en-GB" dirty="0"/>
              <a:t>We thought it might be interesting to try and find out if we could use cheap air quality sensors to improve on the resolution of the readings and learn things about local air quality </a:t>
            </a:r>
          </a:p>
          <a:p>
            <a:r>
              <a:rPr lang="en-GB" dirty="0"/>
              <a:t>It has turned out to be very interesting….</a:t>
            </a:r>
          </a:p>
        </p:txBody>
      </p:sp>
    </p:spTree>
    <p:extLst>
      <p:ext uri="{BB962C8B-B14F-4D97-AF65-F5344CB8AC3E}">
        <p14:creationId xmlns:p14="http://schemas.microsoft.com/office/powerpoint/2010/main" val="491287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D20A4-A908-4EEC-A402-1215FFD05529}"/>
              </a:ext>
            </a:extLst>
          </p:cNvPr>
          <p:cNvSpPr>
            <a:spLocks noGrp="1"/>
          </p:cNvSpPr>
          <p:nvPr>
            <p:ph type="title"/>
          </p:nvPr>
        </p:nvSpPr>
        <p:spPr/>
        <p:txBody>
          <a:bodyPr/>
          <a:lstStyle/>
          <a:p>
            <a:r>
              <a:rPr lang="en-GB" dirty="0" err="1"/>
              <a:t>LoRaWAN</a:t>
            </a:r>
            <a:r>
              <a:rPr lang="en-GB" dirty="0"/>
              <a:t> cow tracking</a:t>
            </a:r>
          </a:p>
        </p:txBody>
      </p:sp>
      <p:sp>
        <p:nvSpPr>
          <p:cNvPr id="3" name="Content Placeholder 2">
            <a:extLst>
              <a:ext uri="{FF2B5EF4-FFF2-40B4-BE49-F238E27FC236}">
                <a16:creationId xmlns:a16="http://schemas.microsoft.com/office/drawing/2014/main" id="{AB0D16FF-38DD-443C-B39B-A6C74EB4C4D9}"/>
              </a:ext>
            </a:extLst>
          </p:cNvPr>
          <p:cNvSpPr>
            <a:spLocks noGrp="1"/>
          </p:cNvSpPr>
          <p:nvPr>
            <p:ph idx="1"/>
          </p:nvPr>
        </p:nvSpPr>
        <p:spPr>
          <a:xfrm>
            <a:off x="3920323" y="5077845"/>
            <a:ext cx="2734056" cy="1099118"/>
          </a:xfrm>
        </p:spPr>
        <p:txBody>
          <a:bodyPr/>
          <a:lstStyle/>
          <a:p>
            <a:pPr marL="0" indent="0" algn="ctr">
              <a:buNone/>
            </a:pPr>
            <a:r>
              <a:rPr lang="en-GB" dirty="0"/>
              <a:t>network connection</a:t>
            </a:r>
          </a:p>
        </p:txBody>
      </p:sp>
      <p:pic>
        <p:nvPicPr>
          <p:cNvPr id="4" name="Picture 3">
            <a:extLst>
              <a:ext uri="{FF2B5EF4-FFF2-40B4-BE49-F238E27FC236}">
                <a16:creationId xmlns:a16="http://schemas.microsoft.com/office/drawing/2014/main" id="{4BC98064-B29A-4413-BCC2-06F5B6E3B682}"/>
              </a:ext>
            </a:extLst>
          </p:cNvPr>
          <p:cNvPicPr>
            <a:picLocks noChangeAspect="1"/>
          </p:cNvPicPr>
          <p:nvPr/>
        </p:nvPicPr>
        <p:blipFill>
          <a:blip r:embed="rId2"/>
          <a:stretch>
            <a:fillRect/>
          </a:stretch>
        </p:blipFill>
        <p:spPr>
          <a:xfrm>
            <a:off x="621792" y="1947393"/>
            <a:ext cx="1165860" cy="1298345"/>
          </a:xfrm>
          <a:prstGeom prst="rect">
            <a:avLst/>
          </a:prstGeom>
        </p:spPr>
      </p:pic>
      <p:pic>
        <p:nvPicPr>
          <p:cNvPr id="5" name="Picture 4">
            <a:extLst>
              <a:ext uri="{FF2B5EF4-FFF2-40B4-BE49-F238E27FC236}">
                <a16:creationId xmlns:a16="http://schemas.microsoft.com/office/drawing/2014/main" id="{10C6896C-8C50-4241-BBF0-FC523F0C50DD}"/>
              </a:ext>
            </a:extLst>
          </p:cNvPr>
          <p:cNvPicPr>
            <a:picLocks noChangeAspect="1"/>
          </p:cNvPicPr>
          <p:nvPr/>
        </p:nvPicPr>
        <p:blipFill>
          <a:blip r:embed="rId2"/>
          <a:stretch>
            <a:fillRect/>
          </a:stretch>
        </p:blipFill>
        <p:spPr>
          <a:xfrm>
            <a:off x="621792" y="3614581"/>
            <a:ext cx="1165860" cy="1298345"/>
          </a:xfrm>
          <a:prstGeom prst="rect">
            <a:avLst/>
          </a:prstGeom>
        </p:spPr>
      </p:pic>
      <p:sp>
        <p:nvSpPr>
          <p:cNvPr id="7" name="Content Placeholder 2">
            <a:extLst>
              <a:ext uri="{FF2B5EF4-FFF2-40B4-BE49-F238E27FC236}">
                <a16:creationId xmlns:a16="http://schemas.microsoft.com/office/drawing/2014/main" id="{37ECC72C-5450-49B7-BA87-DD9EDA49DDD1}"/>
              </a:ext>
            </a:extLst>
          </p:cNvPr>
          <p:cNvSpPr txBox="1">
            <a:spLocks/>
          </p:cNvSpPr>
          <p:nvPr/>
        </p:nvSpPr>
        <p:spPr>
          <a:xfrm>
            <a:off x="3836670" y="3429000"/>
            <a:ext cx="2734056" cy="12983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8" name="Content Placeholder 2">
            <a:extLst>
              <a:ext uri="{FF2B5EF4-FFF2-40B4-BE49-F238E27FC236}">
                <a16:creationId xmlns:a16="http://schemas.microsoft.com/office/drawing/2014/main" id="{58099836-C235-45A9-8371-30BBF60BCF92}"/>
              </a:ext>
            </a:extLst>
          </p:cNvPr>
          <p:cNvSpPr txBox="1">
            <a:spLocks/>
          </p:cNvSpPr>
          <p:nvPr/>
        </p:nvSpPr>
        <p:spPr>
          <a:xfrm>
            <a:off x="4544568" y="2551676"/>
            <a:ext cx="273405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9" name="Content Placeholder 2">
            <a:extLst>
              <a:ext uri="{FF2B5EF4-FFF2-40B4-BE49-F238E27FC236}">
                <a16:creationId xmlns:a16="http://schemas.microsoft.com/office/drawing/2014/main" id="{5BE59604-4336-4C7A-93BC-3D6DA758BDD5}"/>
              </a:ext>
            </a:extLst>
          </p:cNvPr>
          <p:cNvSpPr txBox="1">
            <a:spLocks/>
          </p:cNvSpPr>
          <p:nvPr/>
        </p:nvSpPr>
        <p:spPr>
          <a:xfrm>
            <a:off x="241554" y="5077845"/>
            <a:ext cx="1891284" cy="6504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dirty="0"/>
              <a:t>endpoints</a:t>
            </a:r>
          </a:p>
        </p:txBody>
      </p:sp>
      <p:sp>
        <p:nvSpPr>
          <p:cNvPr id="10" name="Rectangle 9">
            <a:extLst>
              <a:ext uri="{FF2B5EF4-FFF2-40B4-BE49-F238E27FC236}">
                <a16:creationId xmlns:a16="http://schemas.microsoft.com/office/drawing/2014/main" id="{C93EC1F9-1710-44B7-A36A-FDD2CB181707}"/>
              </a:ext>
            </a:extLst>
          </p:cNvPr>
          <p:cNvSpPr/>
          <p:nvPr/>
        </p:nvSpPr>
        <p:spPr>
          <a:xfrm>
            <a:off x="3442716" y="3614581"/>
            <a:ext cx="1677924" cy="10061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LoRa</a:t>
            </a:r>
            <a:r>
              <a:rPr lang="en-GB" dirty="0"/>
              <a:t> Gateway</a:t>
            </a:r>
          </a:p>
        </p:txBody>
      </p:sp>
      <p:sp>
        <p:nvSpPr>
          <p:cNvPr id="11" name="Lightning Bolt 10">
            <a:extLst>
              <a:ext uri="{FF2B5EF4-FFF2-40B4-BE49-F238E27FC236}">
                <a16:creationId xmlns:a16="http://schemas.microsoft.com/office/drawing/2014/main" id="{E2FFB6F6-1AA1-4B8E-8627-C44CFE28B042}"/>
              </a:ext>
            </a:extLst>
          </p:cNvPr>
          <p:cNvSpPr/>
          <p:nvPr/>
        </p:nvSpPr>
        <p:spPr>
          <a:xfrm rot="20848275">
            <a:off x="2364295" y="3333761"/>
            <a:ext cx="895731" cy="767047"/>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Content Placeholder 2">
            <a:extLst>
              <a:ext uri="{FF2B5EF4-FFF2-40B4-BE49-F238E27FC236}">
                <a16:creationId xmlns:a16="http://schemas.microsoft.com/office/drawing/2014/main" id="{C680ABA9-16ED-430A-A59F-F931789C8021}"/>
              </a:ext>
            </a:extLst>
          </p:cNvPr>
          <p:cNvSpPr txBox="1">
            <a:spLocks/>
          </p:cNvSpPr>
          <p:nvPr/>
        </p:nvSpPr>
        <p:spPr>
          <a:xfrm>
            <a:off x="10801779" y="1825625"/>
            <a:ext cx="273405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13" name="Rectangle 12">
            <a:extLst>
              <a:ext uri="{FF2B5EF4-FFF2-40B4-BE49-F238E27FC236}">
                <a16:creationId xmlns:a16="http://schemas.microsoft.com/office/drawing/2014/main" id="{536C3B15-0FD8-42BE-950E-4FBE566BA2C4}"/>
              </a:ext>
            </a:extLst>
          </p:cNvPr>
          <p:cNvSpPr/>
          <p:nvPr/>
        </p:nvSpPr>
        <p:spPr>
          <a:xfrm>
            <a:off x="5815417" y="3614581"/>
            <a:ext cx="1677924" cy="10061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LoRa</a:t>
            </a:r>
            <a:r>
              <a:rPr lang="en-GB" dirty="0"/>
              <a:t> Server</a:t>
            </a:r>
          </a:p>
        </p:txBody>
      </p:sp>
      <p:cxnSp>
        <p:nvCxnSpPr>
          <p:cNvPr id="15" name="Straight Connector 14">
            <a:extLst>
              <a:ext uri="{FF2B5EF4-FFF2-40B4-BE49-F238E27FC236}">
                <a16:creationId xmlns:a16="http://schemas.microsoft.com/office/drawing/2014/main" id="{59FFFF28-B67B-4063-9194-B2878C7C7FC6}"/>
              </a:ext>
            </a:extLst>
          </p:cNvPr>
          <p:cNvCxnSpPr>
            <a:stCxn id="10" idx="3"/>
            <a:endCxn id="13" idx="1"/>
          </p:cNvCxnSpPr>
          <p:nvPr/>
        </p:nvCxnSpPr>
        <p:spPr>
          <a:xfrm>
            <a:off x="5120640" y="4117675"/>
            <a:ext cx="6947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745CD98-0CCD-4C2B-AECB-493C22EC670B}"/>
              </a:ext>
            </a:extLst>
          </p:cNvPr>
          <p:cNvCxnSpPr>
            <a:cxnSpLocks/>
          </p:cNvCxnSpPr>
          <p:nvPr/>
        </p:nvCxnSpPr>
        <p:spPr>
          <a:xfrm flipV="1">
            <a:off x="5460408" y="4188831"/>
            <a:ext cx="0" cy="6781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A1B3A47B-48A2-4F55-9164-DFE2D9C91D2A}"/>
              </a:ext>
            </a:extLst>
          </p:cNvPr>
          <p:cNvSpPr/>
          <p:nvPr/>
        </p:nvSpPr>
        <p:spPr>
          <a:xfrm>
            <a:off x="8597480" y="3613178"/>
            <a:ext cx="1677924" cy="100618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Backend Server</a:t>
            </a:r>
          </a:p>
        </p:txBody>
      </p:sp>
      <p:sp>
        <p:nvSpPr>
          <p:cNvPr id="21" name="Content Placeholder 2">
            <a:extLst>
              <a:ext uri="{FF2B5EF4-FFF2-40B4-BE49-F238E27FC236}">
                <a16:creationId xmlns:a16="http://schemas.microsoft.com/office/drawing/2014/main" id="{4D20F0C0-08C2-447E-BD92-74A7FF81AE1B}"/>
              </a:ext>
            </a:extLst>
          </p:cNvPr>
          <p:cNvSpPr txBox="1">
            <a:spLocks/>
          </p:cNvSpPr>
          <p:nvPr/>
        </p:nvSpPr>
        <p:spPr>
          <a:xfrm>
            <a:off x="6469424" y="5077845"/>
            <a:ext cx="2734056" cy="10991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dirty="0"/>
              <a:t>network connection</a:t>
            </a:r>
          </a:p>
        </p:txBody>
      </p:sp>
      <p:cxnSp>
        <p:nvCxnSpPr>
          <p:cNvPr id="22" name="Straight Arrow Connector 21">
            <a:extLst>
              <a:ext uri="{FF2B5EF4-FFF2-40B4-BE49-F238E27FC236}">
                <a16:creationId xmlns:a16="http://schemas.microsoft.com/office/drawing/2014/main" id="{5847E0A8-A635-4F21-9C35-A0B4417EF9BC}"/>
              </a:ext>
            </a:extLst>
          </p:cNvPr>
          <p:cNvCxnSpPr>
            <a:cxnSpLocks/>
          </p:cNvCxnSpPr>
          <p:nvPr/>
        </p:nvCxnSpPr>
        <p:spPr>
          <a:xfrm flipV="1">
            <a:off x="8009509" y="4188831"/>
            <a:ext cx="0" cy="6781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3F54A39-EE28-4694-848D-68A56B528C25}"/>
              </a:ext>
            </a:extLst>
          </p:cNvPr>
          <p:cNvCxnSpPr>
            <a:stCxn id="13" idx="3"/>
            <a:endCxn id="20" idx="1"/>
          </p:cNvCxnSpPr>
          <p:nvPr/>
        </p:nvCxnSpPr>
        <p:spPr>
          <a:xfrm flipV="1">
            <a:off x="7493341" y="4116272"/>
            <a:ext cx="1104139" cy="1403"/>
          </a:xfrm>
          <a:prstGeom prst="line">
            <a:avLst/>
          </a:prstGeom>
        </p:spPr>
        <p:style>
          <a:lnRef idx="1">
            <a:schemeClr val="accent1"/>
          </a:lnRef>
          <a:fillRef idx="0">
            <a:schemeClr val="accent1"/>
          </a:fillRef>
          <a:effectRef idx="0">
            <a:schemeClr val="accent1"/>
          </a:effectRef>
          <a:fontRef idx="minor">
            <a:schemeClr val="tx1"/>
          </a:fontRef>
        </p:style>
      </p:cxnSp>
      <p:sp>
        <p:nvSpPr>
          <p:cNvPr id="31" name="Content Placeholder 2">
            <a:extLst>
              <a:ext uri="{FF2B5EF4-FFF2-40B4-BE49-F238E27FC236}">
                <a16:creationId xmlns:a16="http://schemas.microsoft.com/office/drawing/2014/main" id="{C0A5D46F-E957-4FD0-822A-3416683F8772}"/>
              </a:ext>
            </a:extLst>
          </p:cNvPr>
          <p:cNvSpPr txBox="1">
            <a:spLocks/>
          </p:cNvSpPr>
          <p:nvPr/>
        </p:nvSpPr>
        <p:spPr>
          <a:xfrm>
            <a:off x="7097017" y="589812"/>
            <a:ext cx="4783157" cy="2006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dirty="0" err="1"/>
              <a:t>LoRa</a:t>
            </a:r>
            <a:r>
              <a:rPr lang="en-GB" dirty="0"/>
              <a:t> Server sends messages to your backend applications</a:t>
            </a:r>
          </a:p>
        </p:txBody>
      </p:sp>
    </p:spTree>
    <p:extLst>
      <p:ext uri="{BB962C8B-B14F-4D97-AF65-F5344CB8AC3E}">
        <p14:creationId xmlns:p14="http://schemas.microsoft.com/office/powerpoint/2010/main" val="3837493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D20A4-A908-4EEC-A402-1215FFD05529}"/>
              </a:ext>
            </a:extLst>
          </p:cNvPr>
          <p:cNvSpPr>
            <a:spLocks noGrp="1"/>
          </p:cNvSpPr>
          <p:nvPr>
            <p:ph type="title"/>
          </p:nvPr>
        </p:nvSpPr>
        <p:spPr/>
        <p:txBody>
          <a:bodyPr/>
          <a:lstStyle/>
          <a:p>
            <a:r>
              <a:rPr lang="en-GB" dirty="0" err="1"/>
              <a:t>LoRaWAN</a:t>
            </a:r>
            <a:r>
              <a:rPr lang="en-GB" dirty="0"/>
              <a:t> cow tracking</a:t>
            </a:r>
          </a:p>
        </p:txBody>
      </p:sp>
      <p:sp>
        <p:nvSpPr>
          <p:cNvPr id="3" name="Content Placeholder 2">
            <a:extLst>
              <a:ext uri="{FF2B5EF4-FFF2-40B4-BE49-F238E27FC236}">
                <a16:creationId xmlns:a16="http://schemas.microsoft.com/office/drawing/2014/main" id="{AB0D16FF-38DD-443C-B39B-A6C74EB4C4D9}"/>
              </a:ext>
            </a:extLst>
          </p:cNvPr>
          <p:cNvSpPr>
            <a:spLocks noGrp="1"/>
          </p:cNvSpPr>
          <p:nvPr>
            <p:ph idx="1"/>
          </p:nvPr>
        </p:nvSpPr>
        <p:spPr>
          <a:xfrm>
            <a:off x="3920323" y="5077845"/>
            <a:ext cx="2734056" cy="1099118"/>
          </a:xfrm>
        </p:spPr>
        <p:txBody>
          <a:bodyPr/>
          <a:lstStyle/>
          <a:p>
            <a:pPr marL="0" indent="0" algn="ctr">
              <a:buNone/>
            </a:pPr>
            <a:r>
              <a:rPr lang="en-GB" dirty="0"/>
              <a:t>network connection</a:t>
            </a:r>
          </a:p>
        </p:txBody>
      </p:sp>
      <p:pic>
        <p:nvPicPr>
          <p:cNvPr id="4" name="Picture 3">
            <a:extLst>
              <a:ext uri="{FF2B5EF4-FFF2-40B4-BE49-F238E27FC236}">
                <a16:creationId xmlns:a16="http://schemas.microsoft.com/office/drawing/2014/main" id="{4BC98064-B29A-4413-BCC2-06F5B6E3B682}"/>
              </a:ext>
            </a:extLst>
          </p:cNvPr>
          <p:cNvPicPr>
            <a:picLocks noChangeAspect="1"/>
          </p:cNvPicPr>
          <p:nvPr/>
        </p:nvPicPr>
        <p:blipFill>
          <a:blip r:embed="rId2"/>
          <a:stretch>
            <a:fillRect/>
          </a:stretch>
        </p:blipFill>
        <p:spPr>
          <a:xfrm>
            <a:off x="621792" y="1947393"/>
            <a:ext cx="1165860" cy="1298345"/>
          </a:xfrm>
          <a:prstGeom prst="rect">
            <a:avLst/>
          </a:prstGeom>
        </p:spPr>
      </p:pic>
      <p:pic>
        <p:nvPicPr>
          <p:cNvPr id="5" name="Picture 4">
            <a:extLst>
              <a:ext uri="{FF2B5EF4-FFF2-40B4-BE49-F238E27FC236}">
                <a16:creationId xmlns:a16="http://schemas.microsoft.com/office/drawing/2014/main" id="{10C6896C-8C50-4241-BBF0-FC523F0C50DD}"/>
              </a:ext>
            </a:extLst>
          </p:cNvPr>
          <p:cNvPicPr>
            <a:picLocks noChangeAspect="1"/>
          </p:cNvPicPr>
          <p:nvPr/>
        </p:nvPicPr>
        <p:blipFill>
          <a:blip r:embed="rId2"/>
          <a:stretch>
            <a:fillRect/>
          </a:stretch>
        </p:blipFill>
        <p:spPr>
          <a:xfrm>
            <a:off x="621792" y="3614581"/>
            <a:ext cx="1165860" cy="1298345"/>
          </a:xfrm>
          <a:prstGeom prst="rect">
            <a:avLst/>
          </a:prstGeom>
        </p:spPr>
      </p:pic>
      <p:pic>
        <p:nvPicPr>
          <p:cNvPr id="6" name="Picture 5">
            <a:extLst>
              <a:ext uri="{FF2B5EF4-FFF2-40B4-BE49-F238E27FC236}">
                <a16:creationId xmlns:a16="http://schemas.microsoft.com/office/drawing/2014/main" id="{D71E60B4-D4A8-4BD4-BCF6-B675F9A5FFEA}"/>
              </a:ext>
            </a:extLst>
          </p:cNvPr>
          <p:cNvPicPr>
            <a:picLocks noChangeAspect="1"/>
          </p:cNvPicPr>
          <p:nvPr/>
        </p:nvPicPr>
        <p:blipFill>
          <a:blip r:embed="rId2"/>
          <a:stretch>
            <a:fillRect/>
          </a:stretch>
        </p:blipFill>
        <p:spPr>
          <a:xfrm>
            <a:off x="2132838" y="1454939"/>
            <a:ext cx="1165860" cy="1298345"/>
          </a:xfrm>
          <a:prstGeom prst="rect">
            <a:avLst/>
          </a:prstGeom>
        </p:spPr>
      </p:pic>
      <p:sp>
        <p:nvSpPr>
          <p:cNvPr id="7" name="Content Placeholder 2">
            <a:extLst>
              <a:ext uri="{FF2B5EF4-FFF2-40B4-BE49-F238E27FC236}">
                <a16:creationId xmlns:a16="http://schemas.microsoft.com/office/drawing/2014/main" id="{37ECC72C-5450-49B7-BA87-DD9EDA49DDD1}"/>
              </a:ext>
            </a:extLst>
          </p:cNvPr>
          <p:cNvSpPr txBox="1">
            <a:spLocks/>
          </p:cNvSpPr>
          <p:nvPr/>
        </p:nvSpPr>
        <p:spPr>
          <a:xfrm>
            <a:off x="3836670" y="3429000"/>
            <a:ext cx="2734056" cy="12983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8" name="Content Placeholder 2">
            <a:extLst>
              <a:ext uri="{FF2B5EF4-FFF2-40B4-BE49-F238E27FC236}">
                <a16:creationId xmlns:a16="http://schemas.microsoft.com/office/drawing/2014/main" id="{58099836-C235-45A9-8371-30BBF60BCF92}"/>
              </a:ext>
            </a:extLst>
          </p:cNvPr>
          <p:cNvSpPr txBox="1">
            <a:spLocks/>
          </p:cNvSpPr>
          <p:nvPr/>
        </p:nvSpPr>
        <p:spPr>
          <a:xfrm>
            <a:off x="4544568" y="2551676"/>
            <a:ext cx="273405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9" name="Content Placeholder 2">
            <a:extLst>
              <a:ext uri="{FF2B5EF4-FFF2-40B4-BE49-F238E27FC236}">
                <a16:creationId xmlns:a16="http://schemas.microsoft.com/office/drawing/2014/main" id="{5BE59604-4336-4C7A-93BC-3D6DA758BDD5}"/>
              </a:ext>
            </a:extLst>
          </p:cNvPr>
          <p:cNvSpPr txBox="1">
            <a:spLocks/>
          </p:cNvSpPr>
          <p:nvPr/>
        </p:nvSpPr>
        <p:spPr>
          <a:xfrm>
            <a:off x="241554" y="5077845"/>
            <a:ext cx="1891284" cy="6504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dirty="0"/>
              <a:t>endpoints</a:t>
            </a:r>
          </a:p>
        </p:txBody>
      </p:sp>
      <p:sp>
        <p:nvSpPr>
          <p:cNvPr id="10" name="Rectangle 9">
            <a:extLst>
              <a:ext uri="{FF2B5EF4-FFF2-40B4-BE49-F238E27FC236}">
                <a16:creationId xmlns:a16="http://schemas.microsoft.com/office/drawing/2014/main" id="{C93EC1F9-1710-44B7-A36A-FDD2CB181707}"/>
              </a:ext>
            </a:extLst>
          </p:cNvPr>
          <p:cNvSpPr/>
          <p:nvPr/>
        </p:nvSpPr>
        <p:spPr>
          <a:xfrm>
            <a:off x="3442716" y="3614581"/>
            <a:ext cx="1677924" cy="10061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LoRa</a:t>
            </a:r>
            <a:r>
              <a:rPr lang="en-GB" dirty="0"/>
              <a:t> Gateway</a:t>
            </a:r>
          </a:p>
        </p:txBody>
      </p:sp>
      <p:sp>
        <p:nvSpPr>
          <p:cNvPr id="11" name="Lightning Bolt 10">
            <a:extLst>
              <a:ext uri="{FF2B5EF4-FFF2-40B4-BE49-F238E27FC236}">
                <a16:creationId xmlns:a16="http://schemas.microsoft.com/office/drawing/2014/main" id="{E2FFB6F6-1AA1-4B8E-8627-C44CFE28B042}"/>
              </a:ext>
            </a:extLst>
          </p:cNvPr>
          <p:cNvSpPr/>
          <p:nvPr/>
        </p:nvSpPr>
        <p:spPr>
          <a:xfrm rot="20848275">
            <a:off x="2364295" y="3333761"/>
            <a:ext cx="895731" cy="767047"/>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Content Placeholder 2">
            <a:extLst>
              <a:ext uri="{FF2B5EF4-FFF2-40B4-BE49-F238E27FC236}">
                <a16:creationId xmlns:a16="http://schemas.microsoft.com/office/drawing/2014/main" id="{C680ABA9-16ED-430A-A59F-F931789C8021}"/>
              </a:ext>
            </a:extLst>
          </p:cNvPr>
          <p:cNvSpPr txBox="1">
            <a:spLocks/>
          </p:cNvSpPr>
          <p:nvPr/>
        </p:nvSpPr>
        <p:spPr>
          <a:xfrm>
            <a:off x="10801779" y="1825625"/>
            <a:ext cx="273405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13" name="Rectangle 12">
            <a:extLst>
              <a:ext uri="{FF2B5EF4-FFF2-40B4-BE49-F238E27FC236}">
                <a16:creationId xmlns:a16="http://schemas.microsoft.com/office/drawing/2014/main" id="{536C3B15-0FD8-42BE-950E-4FBE566BA2C4}"/>
              </a:ext>
            </a:extLst>
          </p:cNvPr>
          <p:cNvSpPr/>
          <p:nvPr/>
        </p:nvSpPr>
        <p:spPr>
          <a:xfrm>
            <a:off x="5815417" y="3614581"/>
            <a:ext cx="1677924" cy="10061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LoRa</a:t>
            </a:r>
            <a:r>
              <a:rPr lang="en-GB" dirty="0"/>
              <a:t> Server</a:t>
            </a:r>
          </a:p>
        </p:txBody>
      </p:sp>
      <p:cxnSp>
        <p:nvCxnSpPr>
          <p:cNvPr id="15" name="Straight Connector 14">
            <a:extLst>
              <a:ext uri="{FF2B5EF4-FFF2-40B4-BE49-F238E27FC236}">
                <a16:creationId xmlns:a16="http://schemas.microsoft.com/office/drawing/2014/main" id="{59FFFF28-B67B-4063-9194-B2878C7C7FC6}"/>
              </a:ext>
            </a:extLst>
          </p:cNvPr>
          <p:cNvCxnSpPr>
            <a:stCxn id="10" idx="3"/>
            <a:endCxn id="13" idx="1"/>
          </p:cNvCxnSpPr>
          <p:nvPr/>
        </p:nvCxnSpPr>
        <p:spPr>
          <a:xfrm>
            <a:off x="5120640" y="4117675"/>
            <a:ext cx="6947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745CD98-0CCD-4C2B-AECB-493C22EC670B}"/>
              </a:ext>
            </a:extLst>
          </p:cNvPr>
          <p:cNvCxnSpPr>
            <a:cxnSpLocks/>
          </p:cNvCxnSpPr>
          <p:nvPr/>
        </p:nvCxnSpPr>
        <p:spPr>
          <a:xfrm flipV="1">
            <a:off x="5460408" y="4188831"/>
            <a:ext cx="0" cy="6781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A1B3A47B-48A2-4F55-9164-DFE2D9C91D2A}"/>
              </a:ext>
            </a:extLst>
          </p:cNvPr>
          <p:cNvSpPr/>
          <p:nvPr/>
        </p:nvSpPr>
        <p:spPr>
          <a:xfrm>
            <a:off x="8597480" y="3613178"/>
            <a:ext cx="1677924" cy="100618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Backend Server</a:t>
            </a:r>
          </a:p>
        </p:txBody>
      </p:sp>
      <p:sp>
        <p:nvSpPr>
          <p:cNvPr id="21" name="Content Placeholder 2">
            <a:extLst>
              <a:ext uri="{FF2B5EF4-FFF2-40B4-BE49-F238E27FC236}">
                <a16:creationId xmlns:a16="http://schemas.microsoft.com/office/drawing/2014/main" id="{4D20F0C0-08C2-447E-BD92-74A7FF81AE1B}"/>
              </a:ext>
            </a:extLst>
          </p:cNvPr>
          <p:cNvSpPr txBox="1">
            <a:spLocks/>
          </p:cNvSpPr>
          <p:nvPr/>
        </p:nvSpPr>
        <p:spPr>
          <a:xfrm>
            <a:off x="6469424" y="5077845"/>
            <a:ext cx="2734056" cy="10991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dirty="0"/>
              <a:t>network connection</a:t>
            </a:r>
          </a:p>
        </p:txBody>
      </p:sp>
      <p:cxnSp>
        <p:nvCxnSpPr>
          <p:cNvPr id="22" name="Straight Arrow Connector 21">
            <a:extLst>
              <a:ext uri="{FF2B5EF4-FFF2-40B4-BE49-F238E27FC236}">
                <a16:creationId xmlns:a16="http://schemas.microsoft.com/office/drawing/2014/main" id="{5847E0A8-A635-4F21-9C35-A0B4417EF9BC}"/>
              </a:ext>
            </a:extLst>
          </p:cNvPr>
          <p:cNvCxnSpPr>
            <a:cxnSpLocks/>
          </p:cNvCxnSpPr>
          <p:nvPr/>
        </p:nvCxnSpPr>
        <p:spPr>
          <a:xfrm flipV="1">
            <a:off x="8009509" y="4188831"/>
            <a:ext cx="0" cy="6781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3F54A39-EE28-4694-848D-68A56B528C25}"/>
              </a:ext>
            </a:extLst>
          </p:cNvPr>
          <p:cNvCxnSpPr>
            <a:stCxn id="13" idx="3"/>
            <a:endCxn id="20" idx="1"/>
          </p:cNvCxnSpPr>
          <p:nvPr/>
        </p:nvCxnSpPr>
        <p:spPr>
          <a:xfrm flipV="1">
            <a:off x="7493341" y="4116272"/>
            <a:ext cx="1104139" cy="1403"/>
          </a:xfrm>
          <a:prstGeom prst="line">
            <a:avLst/>
          </a:prstGeom>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EAA8DE84-2660-4EEB-9456-F2C402BECD7E}"/>
              </a:ext>
            </a:extLst>
          </p:cNvPr>
          <p:cNvSpPr/>
          <p:nvPr/>
        </p:nvSpPr>
        <p:spPr>
          <a:xfrm>
            <a:off x="4448389" y="1452698"/>
            <a:ext cx="1677924" cy="10061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LoRa</a:t>
            </a:r>
            <a:r>
              <a:rPr lang="en-GB" dirty="0"/>
              <a:t> Gateway</a:t>
            </a:r>
          </a:p>
        </p:txBody>
      </p:sp>
      <p:sp>
        <p:nvSpPr>
          <p:cNvPr id="27" name="Lightning Bolt 26">
            <a:extLst>
              <a:ext uri="{FF2B5EF4-FFF2-40B4-BE49-F238E27FC236}">
                <a16:creationId xmlns:a16="http://schemas.microsoft.com/office/drawing/2014/main" id="{E00C5A40-E3B7-42D7-9869-01AA1F069EEC}"/>
              </a:ext>
            </a:extLst>
          </p:cNvPr>
          <p:cNvSpPr/>
          <p:nvPr/>
        </p:nvSpPr>
        <p:spPr>
          <a:xfrm rot="18756995">
            <a:off x="3405092" y="1669597"/>
            <a:ext cx="895731" cy="767047"/>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0" name="Straight Connector 29">
            <a:extLst>
              <a:ext uri="{FF2B5EF4-FFF2-40B4-BE49-F238E27FC236}">
                <a16:creationId xmlns:a16="http://schemas.microsoft.com/office/drawing/2014/main" id="{9A0FC203-08D0-4A5F-8060-6EB734AEAFA8}"/>
              </a:ext>
            </a:extLst>
          </p:cNvPr>
          <p:cNvCxnSpPr>
            <a:stCxn id="26" idx="2"/>
            <a:endCxn id="13" idx="0"/>
          </p:cNvCxnSpPr>
          <p:nvPr/>
        </p:nvCxnSpPr>
        <p:spPr>
          <a:xfrm>
            <a:off x="5287351" y="2458885"/>
            <a:ext cx="1367028" cy="1155696"/>
          </a:xfrm>
          <a:prstGeom prst="line">
            <a:avLst/>
          </a:prstGeom>
        </p:spPr>
        <p:style>
          <a:lnRef idx="1">
            <a:schemeClr val="accent1"/>
          </a:lnRef>
          <a:fillRef idx="0">
            <a:schemeClr val="accent1"/>
          </a:fillRef>
          <a:effectRef idx="0">
            <a:schemeClr val="accent1"/>
          </a:effectRef>
          <a:fontRef idx="minor">
            <a:schemeClr val="tx1"/>
          </a:fontRef>
        </p:style>
      </p:cxnSp>
      <p:sp>
        <p:nvSpPr>
          <p:cNvPr id="31" name="Content Placeholder 2">
            <a:extLst>
              <a:ext uri="{FF2B5EF4-FFF2-40B4-BE49-F238E27FC236}">
                <a16:creationId xmlns:a16="http://schemas.microsoft.com/office/drawing/2014/main" id="{C0A5D46F-E957-4FD0-822A-3416683F8772}"/>
              </a:ext>
            </a:extLst>
          </p:cNvPr>
          <p:cNvSpPr txBox="1">
            <a:spLocks/>
          </p:cNvSpPr>
          <p:nvPr/>
        </p:nvSpPr>
        <p:spPr>
          <a:xfrm>
            <a:off x="7097017" y="589812"/>
            <a:ext cx="4783157" cy="251606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dirty="0"/>
              <a:t>The Lora server manages multiple message from different gateways </a:t>
            </a:r>
          </a:p>
          <a:p>
            <a:pPr marL="0" indent="0" algn="ctr">
              <a:buFont typeface="Arial" panose="020B0604020202020204" pitchFamily="34" charset="0"/>
              <a:buNone/>
            </a:pPr>
            <a:r>
              <a:rPr lang="en-GB" dirty="0"/>
              <a:t>An incoming message is tagged with all the gateways that received it</a:t>
            </a:r>
          </a:p>
        </p:txBody>
      </p:sp>
    </p:spTree>
    <p:extLst>
      <p:ext uri="{BB962C8B-B14F-4D97-AF65-F5344CB8AC3E}">
        <p14:creationId xmlns:p14="http://schemas.microsoft.com/office/powerpoint/2010/main" val="3244660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06DCF-F08F-493A-9D60-3799755E6206}"/>
              </a:ext>
            </a:extLst>
          </p:cNvPr>
          <p:cNvSpPr>
            <a:spLocks noGrp="1"/>
          </p:cNvSpPr>
          <p:nvPr>
            <p:ph type="title"/>
          </p:nvPr>
        </p:nvSpPr>
        <p:spPr/>
        <p:txBody>
          <a:bodyPr/>
          <a:lstStyle/>
          <a:p>
            <a:r>
              <a:rPr lang="en-GB" dirty="0"/>
              <a:t>What is a gateway?</a:t>
            </a:r>
          </a:p>
        </p:txBody>
      </p:sp>
      <p:sp>
        <p:nvSpPr>
          <p:cNvPr id="3" name="Content Placeholder 2">
            <a:extLst>
              <a:ext uri="{FF2B5EF4-FFF2-40B4-BE49-F238E27FC236}">
                <a16:creationId xmlns:a16="http://schemas.microsoft.com/office/drawing/2014/main" id="{3C5FE4E6-C0A1-462B-BC47-7F5366A1484A}"/>
              </a:ext>
            </a:extLst>
          </p:cNvPr>
          <p:cNvSpPr>
            <a:spLocks noGrp="1"/>
          </p:cNvSpPr>
          <p:nvPr>
            <p:ph idx="1"/>
          </p:nvPr>
        </p:nvSpPr>
        <p:spPr>
          <a:xfrm>
            <a:off x="838203" y="1825627"/>
            <a:ext cx="10329669" cy="4351336"/>
          </a:xfrm>
        </p:spPr>
        <p:txBody>
          <a:bodyPr/>
          <a:lstStyle/>
          <a:p>
            <a:r>
              <a:rPr lang="en-GB" dirty="0"/>
              <a:t>A gateway has a </a:t>
            </a:r>
            <a:r>
              <a:rPr lang="en-GB" dirty="0" err="1"/>
              <a:t>LoRa</a:t>
            </a:r>
            <a:r>
              <a:rPr lang="en-GB" dirty="0"/>
              <a:t> radio receiver and a network connection</a:t>
            </a:r>
          </a:p>
          <a:p>
            <a:pPr lvl="1"/>
            <a:r>
              <a:rPr lang="en-GB" dirty="0"/>
              <a:t>Receives messages from the endpoint and forwards them to a </a:t>
            </a:r>
            <a:r>
              <a:rPr lang="en-GB" dirty="0" err="1"/>
              <a:t>LoRa</a:t>
            </a:r>
            <a:r>
              <a:rPr lang="en-GB" dirty="0"/>
              <a:t> server</a:t>
            </a:r>
          </a:p>
          <a:p>
            <a:r>
              <a:rPr lang="en-GB" dirty="0"/>
              <a:t>You can use </a:t>
            </a:r>
            <a:r>
              <a:rPr lang="en-GB" dirty="0" err="1"/>
              <a:t>LoRa</a:t>
            </a:r>
            <a:r>
              <a:rPr lang="en-GB" dirty="0"/>
              <a:t> endpoint devices as primitive gateways</a:t>
            </a:r>
          </a:p>
          <a:p>
            <a:pPr lvl="1"/>
            <a:r>
              <a:rPr lang="en-GB" dirty="0"/>
              <a:t>But they don’t expose the full functionality as they are only single channel devices</a:t>
            </a:r>
          </a:p>
          <a:p>
            <a:r>
              <a:rPr lang="en-GB" dirty="0"/>
              <a:t>The cheapest “proper” </a:t>
            </a:r>
            <a:r>
              <a:rPr lang="en-GB" dirty="0" err="1"/>
              <a:t>LoRa</a:t>
            </a:r>
            <a:r>
              <a:rPr lang="en-GB" dirty="0"/>
              <a:t> gateway is around 120 pounds and runs on a Raspberry Pi</a:t>
            </a:r>
          </a:p>
          <a:p>
            <a:r>
              <a:rPr lang="en-GB" dirty="0"/>
              <a:t>Best placed high up and outdoors</a:t>
            </a:r>
          </a:p>
          <a:p>
            <a:endParaRPr lang="en-GB" dirty="0"/>
          </a:p>
        </p:txBody>
      </p:sp>
    </p:spTree>
    <p:extLst>
      <p:ext uri="{BB962C8B-B14F-4D97-AF65-F5344CB8AC3E}">
        <p14:creationId xmlns:p14="http://schemas.microsoft.com/office/powerpoint/2010/main" val="901549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2FB27-FA52-4085-ABD3-1667C753B191}"/>
              </a:ext>
            </a:extLst>
          </p:cNvPr>
          <p:cNvSpPr>
            <a:spLocks noGrp="1"/>
          </p:cNvSpPr>
          <p:nvPr>
            <p:ph type="title"/>
          </p:nvPr>
        </p:nvSpPr>
        <p:spPr/>
        <p:txBody>
          <a:bodyPr/>
          <a:lstStyle/>
          <a:p>
            <a:r>
              <a:rPr lang="en-GB" dirty="0"/>
              <a:t>The Things Network</a:t>
            </a:r>
          </a:p>
        </p:txBody>
      </p:sp>
      <p:sp>
        <p:nvSpPr>
          <p:cNvPr id="3" name="Content Placeholder 2">
            <a:extLst>
              <a:ext uri="{FF2B5EF4-FFF2-40B4-BE49-F238E27FC236}">
                <a16:creationId xmlns:a16="http://schemas.microsoft.com/office/drawing/2014/main" id="{8424F047-9735-4FC8-8528-79CFF6806DF8}"/>
              </a:ext>
            </a:extLst>
          </p:cNvPr>
          <p:cNvSpPr>
            <a:spLocks noGrp="1"/>
          </p:cNvSpPr>
          <p:nvPr>
            <p:ph idx="1"/>
          </p:nvPr>
        </p:nvSpPr>
        <p:spPr>
          <a:xfrm>
            <a:off x="838200" y="5409643"/>
            <a:ext cx="10515600" cy="816985"/>
          </a:xfrm>
        </p:spPr>
        <p:txBody>
          <a:bodyPr>
            <a:normAutofit lnSpcReduction="10000"/>
          </a:bodyPr>
          <a:lstStyle/>
          <a:p>
            <a:r>
              <a:rPr lang="en-GB" dirty="0"/>
              <a:t>The Things Network underpins a worldwide network of open </a:t>
            </a:r>
            <a:r>
              <a:rPr lang="en-GB" dirty="0" err="1"/>
              <a:t>LoRa</a:t>
            </a:r>
            <a:r>
              <a:rPr lang="en-GB" dirty="0"/>
              <a:t> gateways</a:t>
            </a:r>
          </a:p>
        </p:txBody>
      </p:sp>
      <p:pic>
        <p:nvPicPr>
          <p:cNvPr id="4" name="Picture 3">
            <a:extLst>
              <a:ext uri="{FF2B5EF4-FFF2-40B4-BE49-F238E27FC236}">
                <a16:creationId xmlns:a16="http://schemas.microsoft.com/office/drawing/2014/main" id="{1334DE50-AC45-479E-80BF-23812D19C595}"/>
              </a:ext>
            </a:extLst>
          </p:cNvPr>
          <p:cNvPicPr>
            <a:picLocks noChangeAspect="1"/>
          </p:cNvPicPr>
          <p:nvPr/>
        </p:nvPicPr>
        <p:blipFill>
          <a:blip r:embed="rId2"/>
          <a:stretch>
            <a:fillRect/>
          </a:stretch>
        </p:blipFill>
        <p:spPr>
          <a:xfrm>
            <a:off x="2088859" y="1448356"/>
            <a:ext cx="7117752" cy="3773266"/>
          </a:xfrm>
          <a:prstGeom prst="rect">
            <a:avLst/>
          </a:prstGeom>
        </p:spPr>
      </p:pic>
    </p:spTree>
    <p:extLst>
      <p:ext uri="{BB962C8B-B14F-4D97-AF65-F5344CB8AC3E}">
        <p14:creationId xmlns:p14="http://schemas.microsoft.com/office/powerpoint/2010/main" val="916581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163EE-E14D-49FE-8475-5BBDDEF05A70}"/>
              </a:ext>
            </a:extLst>
          </p:cNvPr>
          <p:cNvSpPr>
            <a:spLocks noGrp="1"/>
          </p:cNvSpPr>
          <p:nvPr>
            <p:ph type="title"/>
          </p:nvPr>
        </p:nvSpPr>
        <p:spPr/>
        <p:txBody>
          <a:bodyPr/>
          <a:lstStyle/>
          <a:p>
            <a:r>
              <a:rPr lang="en-GB" dirty="0"/>
              <a:t>The Things Network</a:t>
            </a:r>
          </a:p>
        </p:txBody>
      </p:sp>
      <p:sp>
        <p:nvSpPr>
          <p:cNvPr id="3" name="Content Placeholder 2">
            <a:extLst>
              <a:ext uri="{FF2B5EF4-FFF2-40B4-BE49-F238E27FC236}">
                <a16:creationId xmlns:a16="http://schemas.microsoft.com/office/drawing/2014/main" id="{7B14A4F6-8C72-4BFE-9FCA-094561F3741C}"/>
              </a:ext>
            </a:extLst>
          </p:cNvPr>
          <p:cNvSpPr>
            <a:spLocks noGrp="1"/>
          </p:cNvSpPr>
          <p:nvPr>
            <p:ph idx="1"/>
          </p:nvPr>
        </p:nvSpPr>
        <p:spPr/>
        <p:txBody>
          <a:bodyPr/>
          <a:lstStyle/>
          <a:p>
            <a:r>
              <a:rPr lang="en-GB" dirty="0"/>
              <a:t>Building networked communities using </a:t>
            </a:r>
            <a:r>
              <a:rPr lang="en-GB" dirty="0" err="1"/>
              <a:t>LoRa</a:t>
            </a:r>
            <a:endParaRPr lang="en-GB" dirty="0"/>
          </a:p>
          <a:p>
            <a:pPr lvl="1"/>
            <a:r>
              <a:rPr lang="en-GB" dirty="0"/>
              <a:t>Provides the server backend for </a:t>
            </a:r>
            <a:r>
              <a:rPr lang="en-GB" dirty="0" err="1"/>
              <a:t>LoRaWAN</a:t>
            </a:r>
            <a:r>
              <a:rPr lang="en-GB" dirty="0"/>
              <a:t> applications</a:t>
            </a:r>
          </a:p>
          <a:p>
            <a:pPr lvl="1"/>
            <a:r>
              <a:rPr lang="en-GB" dirty="0"/>
              <a:t>Creates open source software and hardware which you can use to build your own bespoke </a:t>
            </a:r>
            <a:r>
              <a:rPr lang="en-GB" dirty="0" err="1"/>
              <a:t>LoRa</a:t>
            </a:r>
            <a:r>
              <a:rPr lang="en-GB" dirty="0"/>
              <a:t> network</a:t>
            </a:r>
          </a:p>
          <a:p>
            <a:pPr lvl="1"/>
            <a:r>
              <a:rPr lang="en-GB" dirty="0"/>
              <a:t>Sells </a:t>
            </a:r>
            <a:r>
              <a:rPr lang="en-GB" dirty="0" err="1"/>
              <a:t>LoRa</a:t>
            </a:r>
            <a:r>
              <a:rPr lang="en-GB" dirty="0"/>
              <a:t> devices on Kickstarter</a:t>
            </a:r>
          </a:p>
          <a:p>
            <a:r>
              <a:rPr lang="en-GB" dirty="0"/>
              <a:t>You can buy your own gateway and register it on The Things Network</a:t>
            </a:r>
          </a:p>
          <a:p>
            <a:pPr lvl="1"/>
            <a:r>
              <a:rPr lang="en-GB" dirty="0"/>
              <a:t>Any </a:t>
            </a:r>
            <a:r>
              <a:rPr lang="en-GB" dirty="0" err="1"/>
              <a:t>LoRa</a:t>
            </a:r>
            <a:r>
              <a:rPr lang="en-GB" dirty="0"/>
              <a:t> endpoint can then use your gateway as a conduit onto The Things Network</a:t>
            </a:r>
          </a:p>
          <a:p>
            <a:pPr lvl="1"/>
            <a:r>
              <a:rPr lang="en-GB" dirty="0"/>
              <a:t>The Things Network will host your </a:t>
            </a:r>
            <a:r>
              <a:rPr lang="en-GB" dirty="0" err="1"/>
              <a:t>LoRa</a:t>
            </a:r>
            <a:r>
              <a:rPr lang="en-GB" dirty="0"/>
              <a:t> applications and pass your endpoint data into your own backend servers</a:t>
            </a:r>
          </a:p>
        </p:txBody>
      </p:sp>
    </p:spTree>
    <p:extLst>
      <p:ext uri="{BB962C8B-B14F-4D97-AF65-F5344CB8AC3E}">
        <p14:creationId xmlns:p14="http://schemas.microsoft.com/office/powerpoint/2010/main" val="4112885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07107-935B-4B6B-A720-9BDCC961DA2E}"/>
              </a:ext>
            </a:extLst>
          </p:cNvPr>
          <p:cNvSpPr>
            <a:spLocks noGrp="1"/>
          </p:cNvSpPr>
          <p:nvPr>
            <p:ph type="title"/>
          </p:nvPr>
        </p:nvSpPr>
        <p:spPr/>
        <p:txBody>
          <a:bodyPr/>
          <a:lstStyle/>
          <a:p>
            <a:r>
              <a:rPr lang="en-GB" dirty="0" err="1"/>
              <a:t>LoRa</a:t>
            </a:r>
            <a:r>
              <a:rPr lang="en-GB" dirty="0"/>
              <a:t> gateways in Hull</a:t>
            </a:r>
          </a:p>
        </p:txBody>
      </p:sp>
      <p:sp>
        <p:nvSpPr>
          <p:cNvPr id="3" name="Content Placeholder 2">
            <a:extLst>
              <a:ext uri="{FF2B5EF4-FFF2-40B4-BE49-F238E27FC236}">
                <a16:creationId xmlns:a16="http://schemas.microsoft.com/office/drawing/2014/main" id="{A1EF63E9-224D-4DE0-A714-1B9A1BACDFFB}"/>
              </a:ext>
            </a:extLst>
          </p:cNvPr>
          <p:cNvSpPr>
            <a:spLocks noGrp="1"/>
          </p:cNvSpPr>
          <p:nvPr>
            <p:ph idx="1"/>
          </p:nvPr>
        </p:nvSpPr>
        <p:spPr>
          <a:xfrm>
            <a:off x="838200" y="1578634"/>
            <a:ext cx="4820728" cy="4598329"/>
          </a:xfrm>
        </p:spPr>
        <p:txBody>
          <a:bodyPr/>
          <a:lstStyle/>
          <a:p>
            <a:r>
              <a:rPr lang="en-GB" dirty="0"/>
              <a:t>There are a number of gateways in Hull which are attached to The Things Network</a:t>
            </a:r>
            <a:endParaRPr lang="en-GB" dirty="0">
              <a:sym typeface="Wingdings" panose="05000000000000000000" pitchFamily="2" charset="2"/>
            </a:endParaRPr>
          </a:p>
          <a:p>
            <a:r>
              <a:rPr lang="en-GB" dirty="0">
                <a:sym typeface="Wingdings" panose="05000000000000000000" pitchFamily="2" charset="2"/>
              </a:rPr>
              <a:t>We are trying to get more of them installed</a:t>
            </a:r>
            <a:endParaRPr lang="en-GB" dirty="0"/>
          </a:p>
          <a:p>
            <a:pPr marL="0" indent="0">
              <a:buNone/>
            </a:pPr>
            <a:endParaRPr lang="en-GB" dirty="0"/>
          </a:p>
        </p:txBody>
      </p:sp>
      <p:pic>
        <p:nvPicPr>
          <p:cNvPr id="5" name="Picture 4">
            <a:extLst>
              <a:ext uri="{FF2B5EF4-FFF2-40B4-BE49-F238E27FC236}">
                <a16:creationId xmlns:a16="http://schemas.microsoft.com/office/drawing/2014/main" id="{3D6D907E-62EA-4D34-B7C6-54136F0ABC4A}"/>
              </a:ext>
            </a:extLst>
          </p:cNvPr>
          <p:cNvPicPr>
            <a:picLocks noChangeAspect="1"/>
          </p:cNvPicPr>
          <p:nvPr/>
        </p:nvPicPr>
        <p:blipFill>
          <a:blip r:embed="rId2"/>
          <a:stretch>
            <a:fillRect/>
          </a:stretch>
        </p:blipFill>
        <p:spPr>
          <a:xfrm>
            <a:off x="5793440" y="1630450"/>
            <a:ext cx="6115904" cy="3696216"/>
          </a:xfrm>
          <a:prstGeom prst="rect">
            <a:avLst/>
          </a:prstGeom>
        </p:spPr>
      </p:pic>
    </p:spTree>
    <p:extLst>
      <p:ext uri="{BB962C8B-B14F-4D97-AF65-F5344CB8AC3E}">
        <p14:creationId xmlns:p14="http://schemas.microsoft.com/office/powerpoint/2010/main" val="483342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521A3-FE4D-41C1-BAA2-6501CF794F23}"/>
              </a:ext>
            </a:extLst>
          </p:cNvPr>
          <p:cNvSpPr>
            <a:spLocks noGrp="1"/>
          </p:cNvSpPr>
          <p:nvPr>
            <p:ph type="title"/>
          </p:nvPr>
        </p:nvSpPr>
        <p:spPr/>
        <p:txBody>
          <a:bodyPr/>
          <a:lstStyle/>
          <a:p>
            <a:r>
              <a:rPr lang="en-GB" dirty="0"/>
              <a:t>What is a server?</a:t>
            </a:r>
          </a:p>
        </p:txBody>
      </p:sp>
      <p:sp>
        <p:nvSpPr>
          <p:cNvPr id="3" name="Content Placeholder 2">
            <a:extLst>
              <a:ext uri="{FF2B5EF4-FFF2-40B4-BE49-F238E27FC236}">
                <a16:creationId xmlns:a16="http://schemas.microsoft.com/office/drawing/2014/main" id="{2D4677C9-2435-4A18-8991-DD8AAB8A3EB5}"/>
              </a:ext>
            </a:extLst>
          </p:cNvPr>
          <p:cNvSpPr>
            <a:spLocks noGrp="1"/>
          </p:cNvSpPr>
          <p:nvPr>
            <p:ph idx="1"/>
          </p:nvPr>
        </p:nvSpPr>
        <p:spPr/>
        <p:txBody>
          <a:bodyPr>
            <a:normAutofit/>
          </a:bodyPr>
          <a:lstStyle/>
          <a:p>
            <a:r>
              <a:rPr lang="en-GB" dirty="0"/>
              <a:t>The </a:t>
            </a:r>
            <a:r>
              <a:rPr lang="en-GB" dirty="0" err="1"/>
              <a:t>LoRa</a:t>
            </a:r>
            <a:r>
              <a:rPr lang="en-GB" dirty="0"/>
              <a:t> server receives messages from the gateways, identifies ones that are for applications it knows about, sorts out multiple messages and then forwards them on to the application backend</a:t>
            </a:r>
          </a:p>
          <a:p>
            <a:r>
              <a:rPr lang="en-GB" dirty="0"/>
              <a:t>You can create your own servers, but for testing you can use those provided by The Things Network (TTN) for free</a:t>
            </a:r>
          </a:p>
          <a:p>
            <a:r>
              <a:rPr lang="en-GB" dirty="0"/>
              <a:t>You can register your gateways on The Things Network and then create your applications and connect your servers to them</a:t>
            </a:r>
          </a:p>
          <a:p>
            <a:pPr lvl="1"/>
            <a:r>
              <a:rPr lang="en-GB" dirty="0"/>
              <a:t>A great way to get started, but for “proper” services you would want to have your own infrastructure</a:t>
            </a:r>
          </a:p>
        </p:txBody>
      </p:sp>
    </p:spTree>
    <p:extLst>
      <p:ext uri="{BB962C8B-B14F-4D97-AF65-F5344CB8AC3E}">
        <p14:creationId xmlns:p14="http://schemas.microsoft.com/office/powerpoint/2010/main" val="952845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15586-B105-45BB-9589-5F6C3222ED2D}"/>
              </a:ext>
            </a:extLst>
          </p:cNvPr>
          <p:cNvSpPr>
            <a:spLocks noGrp="1"/>
          </p:cNvSpPr>
          <p:nvPr>
            <p:ph type="title"/>
          </p:nvPr>
        </p:nvSpPr>
        <p:spPr/>
        <p:txBody>
          <a:bodyPr/>
          <a:lstStyle/>
          <a:p>
            <a:r>
              <a:rPr lang="en-GB" dirty="0" err="1"/>
              <a:t>LoRa</a:t>
            </a:r>
            <a:r>
              <a:rPr lang="en-GB" dirty="0"/>
              <a:t> Security</a:t>
            </a:r>
          </a:p>
        </p:txBody>
      </p:sp>
      <p:sp>
        <p:nvSpPr>
          <p:cNvPr id="3" name="Content Placeholder 2">
            <a:extLst>
              <a:ext uri="{FF2B5EF4-FFF2-40B4-BE49-F238E27FC236}">
                <a16:creationId xmlns:a16="http://schemas.microsoft.com/office/drawing/2014/main" id="{9EBC68CA-A7D4-4862-84D2-E8C051F4ED00}"/>
              </a:ext>
            </a:extLst>
          </p:cNvPr>
          <p:cNvSpPr>
            <a:spLocks noGrp="1"/>
          </p:cNvSpPr>
          <p:nvPr>
            <p:ph idx="1"/>
          </p:nvPr>
        </p:nvSpPr>
        <p:spPr/>
        <p:txBody>
          <a:bodyPr/>
          <a:lstStyle/>
          <a:p>
            <a:r>
              <a:rPr lang="en-GB" dirty="0"/>
              <a:t>Because </a:t>
            </a:r>
            <a:r>
              <a:rPr lang="en-GB" dirty="0" err="1"/>
              <a:t>LoRa</a:t>
            </a:r>
            <a:r>
              <a:rPr lang="en-GB" dirty="0"/>
              <a:t> is a broadcast medium using public frequency bands anyone can eavesdrop on any message </a:t>
            </a:r>
          </a:p>
          <a:p>
            <a:r>
              <a:rPr lang="en-GB" dirty="0"/>
              <a:t>An endpoint is associated with a particular </a:t>
            </a:r>
            <a:r>
              <a:rPr lang="en-GB" i="1" dirty="0"/>
              <a:t>application</a:t>
            </a:r>
            <a:r>
              <a:rPr lang="en-GB" dirty="0"/>
              <a:t> which is identified in each </a:t>
            </a:r>
            <a:r>
              <a:rPr lang="en-GB" dirty="0" err="1"/>
              <a:t>LoRa</a:t>
            </a:r>
            <a:r>
              <a:rPr lang="en-GB" dirty="0"/>
              <a:t> packet that the endpoint sends</a:t>
            </a:r>
          </a:p>
          <a:p>
            <a:r>
              <a:rPr lang="en-GB" dirty="0"/>
              <a:t>Each application has an encryption key</a:t>
            </a:r>
          </a:p>
          <a:p>
            <a:r>
              <a:rPr lang="en-GB" dirty="0"/>
              <a:t>Keys can be “baked in” to a device or deployed via the </a:t>
            </a:r>
            <a:r>
              <a:rPr lang="en-GB" dirty="0" err="1"/>
              <a:t>LoRa</a:t>
            </a:r>
            <a:r>
              <a:rPr lang="en-GB" dirty="0"/>
              <a:t> network </a:t>
            </a:r>
          </a:p>
          <a:p>
            <a:r>
              <a:rPr lang="en-GB" dirty="0"/>
              <a:t>In addition, a given network session is encrypted by means of a network session key</a:t>
            </a:r>
          </a:p>
          <a:p>
            <a:pPr lvl="1"/>
            <a:r>
              <a:rPr lang="en-GB" dirty="0"/>
              <a:t>Based on AES-128 (802.15.4 security)</a:t>
            </a:r>
          </a:p>
          <a:p>
            <a:endParaRPr lang="en-GB" dirty="0"/>
          </a:p>
          <a:p>
            <a:endParaRPr lang="en-GB" dirty="0"/>
          </a:p>
          <a:p>
            <a:pPr lvl="1"/>
            <a:endParaRPr lang="en-GB" dirty="0"/>
          </a:p>
        </p:txBody>
      </p:sp>
    </p:spTree>
    <p:extLst>
      <p:ext uri="{BB962C8B-B14F-4D97-AF65-F5344CB8AC3E}">
        <p14:creationId xmlns:p14="http://schemas.microsoft.com/office/powerpoint/2010/main" val="220862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3C251-DF28-4433-8CB7-64FF5126EB19}"/>
              </a:ext>
            </a:extLst>
          </p:cNvPr>
          <p:cNvSpPr>
            <a:spLocks noGrp="1"/>
          </p:cNvSpPr>
          <p:nvPr>
            <p:ph type="title"/>
          </p:nvPr>
        </p:nvSpPr>
        <p:spPr/>
        <p:txBody>
          <a:bodyPr/>
          <a:lstStyle/>
          <a:p>
            <a:r>
              <a:rPr lang="en-GB" dirty="0"/>
              <a:t>Endpoint activation</a:t>
            </a:r>
          </a:p>
        </p:txBody>
      </p:sp>
      <p:sp>
        <p:nvSpPr>
          <p:cNvPr id="3" name="Content Placeholder 2">
            <a:extLst>
              <a:ext uri="{FF2B5EF4-FFF2-40B4-BE49-F238E27FC236}">
                <a16:creationId xmlns:a16="http://schemas.microsoft.com/office/drawing/2014/main" id="{DB593A44-C9EA-4985-B6D0-EA5DEB4AB0C3}"/>
              </a:ext>
            </a:extLst>
          </p:cNvPr>
          <p:cNvSpPr>
            <a:spLocks noGrp="1"/>
          </p:cNvSpPr>
          <p:nvPr>
            <p:ph idx="1"/>
          </p:nvPr>
        </p:nvSpPr>
        <p:spPr/>
        <p:txBody>
          <a:bodyPr/>
          <a:lstStyle/>
          <a:p>
            <a:r>
              <a:rPr lang="en-GB" dirty="0"/>
              <a:t>No such thing as “default password” for a </a:t>
            </a:r>
            <a:r>
              <a:rPr lang="en-GB" dirty="0" err="1"/>
              <a:t>LoRa</a:t>
            </a:r>
            <a:r>
              <a:rPr lang="en-GB" dirty="0"/>
              <a:t> device</a:t>
            </a:r>
          </a:p>
          <a:p>
            <a:r>
              <a:rPr lang="en-GB" dirty="0"/>
              <a:t>An endpoint must be </a:t>
            </a:r>
            <a:r>
              <a:rPr lang="en-GB" i="1" dirty="0"/>
              <a:t>activated</a:t>
            </a:r>
            <a:r>
              <a:rPr lang="en-GB" dirty="0"/>
              <a:t> before it can be used on a </a:t>
            </a:r>
            <a:r>
              <a:rPr lang="en-GB" dirty="0" err="1"/>
              <a:t>LoRa</a:t>
            </a:r>
            <a:r>
              <a:rPr lang="en-GB" dirty="0"/>
              <a:t> network</a:t>
            </a:r>
          </a:p>
          <a:p>
            <a:r>
              <a:rPr lang="en-GB" dirty="0"/>
              <a:t>Two forms of activation:</a:t>
            </a:r>
          </a:p>
          <a:p>
            <a:r>
              <a:rPr lang="en-GB" dirty="0"/>
              <a:t>Activation By Personalisation (ABP):</a:t>
            </a:r>
          </a:p>
          <a:p>
            <a:pPr lvl="1"/>
            <a:r>
              <a:rPr lang="en-GB" dirty="0"/>
              <a:t>Credentials are “burned in” to the endpoint before it is deployed</a:t>
            </a:r>
          </a:p>
          <a:p>
            <a:r>
              <a:rPr lang="en-GB" dirty="0"/>
              <a:t>Over The Air Activation (OTAA):</a:t>
            </a:r>
          </a:p>
          <a:p>
            <a:pPr lvl="1"/>
            <a:r>
              <a:rPr lang="en-GB" dirty="0"/>
              <a:t>Endpoint is deployed containing an </a:t>
            </a:r>
            <a:r>
              <a:rPr lang="en-GB" i="1" dirty="0"/>
              <a:t>Application Root Key</a:t>
            </a:r>
            <a:r>
              <a:rPr lang="en-GB" dirty="0"/>
              <a:t> which is used to authenticate a setup process that produces credentials to be stored in the endpoint</a:t>
            </a:r>
          </a:p>
        </p:txBody>
      </p:sp>
    </p:spTree>
    <p:extLst>
      <p:ext uri="{BB962C8B-B14F-4D97-AF65-F5344CB8AC3E}">
        <p14:creationId xmlns:p14="http://schemas.microsoft.com/office/powerpoint/2010/main" val="2960605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31CB8-FFBC-4A5D-B89F-DF4426D9008F}"/>
              </a:ext>
            </a:extLst>
          </p:cNvPr>
          <p:cNvSpPr>
            <a:spLocks noGrp="1"/>
          </p:cNvSpPr>
          <p:nvPr>
            <p:ph type="title"/>
          </p:nvPr>
        </p:nvSpPr>
        <p:spPr/>
        <p:txBody>
          <a:bodyPr/>
          <a:lstStyle/>
          <a:p>
            <a:r>
              <a:rPr lang="en-GB" dirty="0"/>
              <a:t>Application data</a:t>
            </a:r>
          </a:p>
        </p:txBody>
      </p:sp>
      <p:sp>
        <p:nvSpPr>
          <p:cNvPr id="3" name="Content Placeholder 2">
            <a:extLst>
              <a:ext uri="{FF2B5EF4-FFF2-40B4-BE49-F238E27FC236}">
                <a16:creationId xmlns:a16="http://schemas.microsoft.com/office/drawing/2014/main" id="{FD8D7F25-9170-41F5-8E59-DECC22669D39}"/>
              </a:ext>
            </a:extLst>
          </p:cNvPr>
          <p:cNvSpPr>
            <a:spLocks noGrp="1"/>
          </p:cNvSpPr>
          <p:nvPr>
            <p:ph idx="1"/>
          </p:nvPr>
        </p:nvSpPr>
        <p:spPr>
          <a:xfrm>
            <a:off x="838200" y="5226341"/>
            <a:ext cx="10515600" cy="1048624"/>
          </a:xfrm>
        </p:spPr>
        <p:txBody>
          <a:bodyPr>
            <a:normAutofit/>
          </a:bodyPr>
          <a:lstStyle/>
          <a:p>
            <a:r>
              <a:rPr lang="en-GB" dirty="0"/>
              <a:t>These are packets received from an endpoint </a:t>
            </a:r>
          </a:p>
          <a:p>
            <a:r>
              <a:rPr lang="en-GB" dirty="0"/>
              <a:t>The data values are encoded at the node and decoded on receipt</a:t>
            </a:r>
          </a:p>
        </p:txBody>
      </p:sp>
      <p:pic>
        <p:nvPicPr>
          <p:cNvPr id="4" name="Picture 3">
            <a:extLst>
              <a:ext uri="{FF2B5EF4-FFF2-40B4-BE49-F238E27FC236}">
                <a16:creationId xmlns:a16="http://schemas.microsoft.com/office/drawing/2014/main" id="{6E8CF6EE-FDEF-408D-AC68-C67D9B3C8921}"/>
              </a:ext>
            </a:extLst>
          </p:cNvPr>
          <p:cNvPicPr>
            <a:picLocks noChangeAspect="1"/>
          </p:cNvPicPr>
          <p:nvPr/>
        </p:nvPicPr>
        <p:blipFill>
          <a:blip r:embed="rId2"/>
          <a:stretch>
            <a:fillRect/>
          </a:stretch>
        </p:blipFill>
        <p:spPr>
          <a:xfrm>
            <a:off x="2450591" y="1203204"/>
            <a:ext cx="8017383" cy="4023137"/>
          </a:xfrm>
          <a:prstGeom prst="rect">
            <a:avLst/>
          </a:prstGeom>
        </p:spPr>
      </p:pic>
    </p:spTree>
    <p:extLst>
      <p:ext uri="{BB962C8B-B14F-4D97-AF65-F5344CB8AC3E}">
        <p14:creationId xmlns:p14="http://schemas.microsoft.com/office/powerpoint/2010/main" val="3667427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20ADA-3B61-42F5-B459-49116037F463}"/>
              </a:ext>
            </a:extLst>
          </p:cNvPr>
          <p:cNvSpPr>
            <a:spLocks noGrp="1"/>
          </p:cNvSpPr>
          <p:nvPr>
            <p:ph type="title"/>
          </p:nvPr>
        </p:nvSpPr>
        <p:spPr/>
        <p:txBody>
          <a:bodyPr/>
          <a:lstStyle/>
          <a:p>
            <a:r>
              <a:rPr lang="en-GB" dirty="0"/>
              <a:t>Good and bad air quality</a:t>
            </a:r>
          </a:p>
        </p:txBody>
      </p:sp>
      <p:sp>
        <p:nvSpPr>
          <p:cNvPr id="3" name="Content Placeholder 2">
            <a:extLst>
              <a:ext uri="{FF2B5EF4-FFF2-40B4-BE49-F238E27FC236}">
                <a16:creationId xmlns:a16="http://schemas.microsoft.com/office/drawing/2014/main" id="{96D03D05-7174-4290-9A25-E603E3AB416D}"/>
              </a:ext>
            </a:extLst>
          </p:cNvPr>
          <p:cNvSpPr>
            <a:spLocks noGrp="1"/>
          </p:cNvSpPr>
          <p:nvPr>
            <p:ph idx="1"/>
          </p:nvPr>
        </p:nvSpPr>
        <p:spPr>
          <a:xfrm>
            <a:off x="838203" y="1825627"/>
            <a:ext cx="5379719" cy="4351336"/>
          </a:xfrm>
        </p:spPr>
        <p:txBody>
          <a:bodyPr/>
          <a:lstStyle/>
          <a:p>
            <a:r>
              <a:rPr lang="en-GB" dirty="0"/>
              <a:t>This table shows the mapping between air quality values and what they mean for us</a:t>
            </a:r>
          </a:p>
          <a:p>
            <a:r>
              <a:rPr lang="en-GB" dirty="0"/>
              <a:t>“Professional” sensors will also read the amount of Nitrogen Oxide and ozone </a:t>
            </a:r>
          </a:p>
          <a:p>
            <a:r>
              <a:rPr lang="en-GB" dirty="0"/>
              <a:t>These sensors are quite expensive and so we thought we’d start with particles</a:t>
            </a:r>
          </a:p>
        </p:txBody>
      </p:sp>
      <p:pic>
        <p:nvPicPr>
          <p:cNvPr id="4" name="Picture 3">
            <a:extLst>
              <a:ext uri="{FF2B5EF4-FFF2-40B4-BE49-F238E27FC236}">
                <a16:creationId xmlns:a16="http://schemas.microsoft.com/office/drawing/2014/main" id="{47994FD9-B4FA-40BE-AFC6-F70B66E835E7}"/>
              </a:ext>
            </a:extLst>
          </p:cNvPr>
          <p:cNvPicPr>
            <a:picLocks noChangeAspect="1"/>
          </p:cNvPicPr>
          <p:nvPr/>
        </p:nvPicPr>
        <p:blipFill>
          <a:blip r:embed="rId2"/>
          <a:stretch>
            <a:fillRect/>
          </a:stretch>
        </p:blipFill>
        <p:spPr>
          <a:xfrm>
            <a:off x="6217922" y="2279237"/>
            <a:ext cx="5021187" cy="2299526"/>
          </a:xfrm>
          <a:prstGeom prst="rect">
            <a:avLst/>
          </a:prstGeom>
        </p:spPr>
      </p:pic>
    </p:spTree>
    <p:extLst>
      <p:ext uri="{BB962C8B-B14F-4D97-AF65-F5344CB8AC3E}">
        <p14:creationId xmlns:p14="http://schemas.microsoft.com/office/powerpoint/2010/main" val="3572358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CB0-C7FD-4484-A619-27BDD1D310C3}"/>
              </a:ext>
            </a:extLst>
          </p:cNvPr>
          <p:cNvSpPr>
            <a:spLocks noGrp="1"/>
          </p:cNvSpPr>
          <p:nvPr>
            <p:ph type="title"/>
          </p:nvPr>
        </p:nvSpPr>
        <p:spPr/>
        <p:txBody>
          <a:bodyPr/>
          <a:lstStyle/>
          <a:p>
            <a:r>
              <a:rPr lang="en-GB" dirty="0"/>
              <a:t>Application metadata</a:t>
            </a:r>
          </a:p>
        </p:txBody>
      </p:sp>
      <p:sp>
        <p:nvSpPr>
          <p:cNvPr id="3" name="Content Placeholder 2">
            <a:extLst>
              <a:ext uri="{FF2B5EF4-FFF2-40B4-BE49-F238E27FC236}">
                <a16:creationId xmlns:a16="http://schemas.microsoft.com/office/drawing/2014/main" id="{CF0CE3C8-A85C-43A4-95A6-E8C88EFE4335}"/>
              </a:ext>
            </a:extLst>
          </p:cNvPr>
          <p:cNvSpPr>
            <a:spLocks noGrp="1"/>
          </p:cNvSpPr>
          <p:nvPr>
            <p:ph idx="1"/>
          </p:nvPr>
        </p:nvSpPr>
        <p:spPr>
          <a:xfrm>
            <a:off x="838200" y="5149970"/>
            <a:ext cx="10515600" cy="1026993"/>
          </a:xfrm>
        </p:spPr>
        <p:txBody>
          <a:bodyPr>
            <a:normAutofit/>
          </a:bodyPr>
          <a:lstStyle/>
          <a:p>
            <a:r>
              <a:rPr lang="en-GB" dirty="0"/>
              <a:t>This is the metadata that gets also gets pushed up to the application</a:t>
            </a:r>
          </a:p>
          <a:p>
            <a:r>
              <a:rPr lang="en-GB" dirty="0"/>
              <a:t>It contains details of the gateways that received the packet</a:t>
            </a:r>
          </a:p>
        </p:txBody>
      </p:sp>
      <p:pic>
        <p:nvPicPr>
          <p:cNvPr id="4" name="Picture 3">
            <a:extLst>
              <a:ext uri="{FF2B5EF4-FFF2-40B4-BE49-F238E27FC236}">
                <a16:creationId xmlns:a16="http://schemas.microsoft.com/office/drawing/2014/main" id="{323126B4-526E-41B6-A2EB-0BB9FE59660F}"/>
              </a:ext>
            </a:extLst>
          </p:cNvPr>
          <p:cNvPicPr>
            <a:picLocks noChangeAspect="1"/>
          </p:cNvPicPr>
          <p:nvPr/>
        </p:nvPicPr>
        <p:blipFill>
          <a:blip r:embed="rId2"/>
          <a:stretch>
            <a:fillRect/>
          </a:stretch>
        </p:blipFill>
        <p:spPr>
          <a:xfrm>
            <a:off x="3182724" y="1337004"/>
            <a:ext cx="5826551" cy="3720211"/>
          </a:xfrm>
          <a:prstGeom prst="rect">
            <a:avLst/>
          </a:prstGeom>
        </p:spPr>
      </p:pic>
    </p:spTree>
    <p:extLst>
      <p:ext uri="{BB962C8B-B14F-4D97-AF65-F5344CB8AC3E}">
        <p14:creationId xmlns:p14="http://schemas.microsoft.com/office/powerpoint/2010/main" val="3605888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288FE-2E1E-4B43-A501-A8F57357AAA7}"/>
              </a:ext>
            </a:extLst>
          </p:cNvPr>
          <p:cNvSpPr>
            <a:spLocks noGrp="1"/>
          </p:cNvSpPr>
          <p:nvPr>
            <p:ph type="title"/>
          </p:nvPr>
        </p:nvSpPr>
        <p:spPr/>
        <p:txBody>
          <a:bodyPr/>
          <a:lstStyle/>
          <a:p>
            <a:r>
              <a:rPr lang="en-GB" dirty="0"/>
              <a:t>Integrations</a:t>
            </a:r>
          </a:p>
        </p:txBody>
      </p:sp>
      <p:sp>
        <p:nvSpPr>
          <p:cNvPr id="3" name="Content Placeholder 2">
            <a:extLst>
              <a:ext uri="{FF2B5EF4-FFF2-40B4-BE49-F238E27FC236}">
                <a16:creationId xmlns:a16="http://schemas.microsoft.com/office/drawing/2014/main" id="{008CAC66-DB72-44D8-BE38-7AA32EB91E27}"/>
              </a:ext>
            </a:extLst>
          </p:cNvPr>
          <p:cNvSpPr>
            <a:spLocks noGrp="1"/>
          </p:cNvSpPr>
          <p:nvPr>
            <p:ph idx="1"/>
          </p:nvPr>
        </p:nvSpPr>
        <p:spPr>
          <a:xfrm>
            <a:off x="838200" y="1825625"/>
            <a:ext cx="5257800" cy="4351338"/>
          </a:xfrm>
        </p:spPr>
        <p:txBody>
          <a:bodyPr/>
          <a:lstStyle/>
          <a:p>
            <a:r>
              <a:rPr lang="en-GB" dirty="0"/>
              <a:t>The Things Network provides a set of “integrations” that you use to send </a:t>
            </a:r>
            <a:r>
              <a:rPr lang="en-GB" dirty="0" err="1"/>
              <a:t>LoRa</a:t>
            </a:r>
            <a:r>
              <a:rPr lang="en-GB" dirty="0"/>
              <a:t> messages into your application</a:t>
            </a:r>
          </a:p>
          <a:p>
            <a:r>
              <a:rPr lang="en-GB" dirty="0"/>
              <a:t>You can use http GET/POST, or MQTT or IFTT</a:t>
            </a:r>
          </a:p>
          <a:p>
            <a:r>
              <a:rPr lang="en-GB" dirty="0"/>
              <a:t>They also provide a database for short term storage (7 days)</a:t>
            </a:r>
          </a:p>
        </p:txBody>
      </p:sp>
      <p:pic>
        <p:nvPicPr>
          <p:cNvPr id="4" name="Picture 3">
            <a:extLst>
              <a:ext uri="{FF2B5EF4-FFF2-40B4-BE49-F238E27FC236}">
                <a16:creationId xmlns:a16="http://schemas.microsoft.com/office/drawing/2014/main" id="{77CB4D12-897A-4377-9FBA-16CA5643D920}"/>
              </a:ext>
            </a:extLst>
          </p:cNvPr>
          <p:cNvPicPr>
            <a:picLocks noChangeAspect="1"/>
          </p:cNvPicPr>
          <p:nvPr/>
        </p:nvPicPr>
        <p:blipFill>
          <a:blip r:embed="rId2"/>
          <a:stretch>
            <a:fillRect/>
          </a:stretch>
        </p:blipFill>
        <p:spPr>
          <a:xfrm>
            <a:off x="6713375" y="681037"/>
            <a:ext cx="4277655" cy="5612674"/>
          </a:xfrm>
          <a:prstGeom prst="rect">
            <a:avLst/>
          </a:prstGeom>
        </p:spPr>
      </p:pic>
    </p:spTree>
    <p:extLst>
      <p:ext uri="{BB962C8B-B14F-4D97-AF65-F5344CB8AC3E}">
        <p14:creationId xmlns:p14="http://schemas.microsoft.com/office/powerpoint/2010/main" val="2813609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55307-558E-4EE2-8572-475429815431}"/>
              </a:ext>
            </a:extLst>
          </p:cNvPr>
          <p:cNvSpPr>
            <a:spLocks noGrp="1"/>
          </p:cNvSpPr>
          <p:nvPr>
            <p:ph type="title"/>
          </p:nvPr>
        </p:nvSpPr>
        <p:spPr/>
        <p:txBody>
          <a:bodyPr/>
          <a:lstStyle/>
          <a:p>
            <a:r>
              <a:rPr lang="en-GB" dirty="0"/>
              <a:t>Data Storage</a:t>
            </a:r>
          </a:p>
        </p:txBody>
      </p:sp>
      <p:sp>
        <p:nvSpPr>
          <p:cNvPr id="3" name="Content Placeholder 2">
            <a:extLst>
              <a:ext uri="{FF2B5EF4-FFF2-40B4-BE49-F238E27FC236}">
                <a16:creationId xmlns:a16="http://schemas.microsoft.com/office/drawing/2014/main" id="{7E2482D6-7C29-4E18-8A29-1A9ED61E51AF}"/>
              </a:ext>
            </a:extLst>
          </p:cNvPr>
          <p:cNvSpPr>
            <a:spLocks noGrp="1"/>
          </p:cNvSpPr>
          <p:nvPr>
            <p:ph idx="1"/>
          </p:nvPr>
        </p:nvSpPr>
        <p:spPr>
          <a:xfrm>
            <a:off x="838200" y="4856671"/>
            <a:ext cx="10515600" cy="1320291"/>
          </a:xfrm>
        </p:spPr>
        <p:txBody>
          <a:bodyPr/>
          <a:lstStyle/>
          <a:p>
            <a:r>
              <a:rPr lang="en-GB" dirty="0"/>
              <a:t>This integration will store your data for 7 days </a:t>
            </a:r>
          </a:p>
          <a:p>
            <a:r>
              <a:rPr lang="en-GB" dirty="0"/>
              <a:t>There is a restful interface for getting readings back</a:t>
            </a:r>
          </a:p>
        </p:txBody>
      </p:sp>
      <p:pic>
        <p:nvPicPr>
          <p:cNvPr id="4" name="Picture 3">
            <a:extLst>
              <a:ext uri="{FF2B5EF4-FFF2-40B4-BE49-F238E27FC236}">
                <a16:creationId xmlns:a16="http://schemas.microsoft.com/office/drawing/2014/main" id="{A5B19BD9-EE52-43BE-B462-FAB97E80EB15}"/>
              </a:ext>
            </a:extLst>
          </p:cNvPr>
          <p:cNvPicPr>
            <a:picLocks noChangeAspect="1"/>
          </p:cNvPicPr>
          <p:nvPr/>
        </p:nvPicPr>
        <p:blipFill>
          <a:blip r:embed="rId2"/>
          <a:stretch>
            <a:fillRect/>
          </a:stretch>
        </p:blipFill>
        <p:spPr>
          <a:xfrm>
            <a:off x="619125" y="1293333"/>
            <a:ext cx="10953750" cy="3305175"/>
          </a:xfrm>
          <a:prstGeom prst="rect">
            <a:avLst/>
          </a:prstGeom>
        </p:spPr>
      </p:pic>
    </p:spTree>
    <p:extLst>
      <p:ext uri="{BB962C8B-B14F-4D97-AF65-F5344CB8AC3E}">
        <p14:creationId xmlns:p14="http://schemas.microsoft.com/office/powerpoint/2010/main" val="1030293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9A02F-6546-4379-AADD-9BC6AA72D9D7}"/>
              </a:ext>
            </a:extLst>
          </p:cNvPr>
          <p:cNvSpPr>
            <a:spLocks noGrp="1"/>
          </p:cNvSpPr>
          <p:nvPr>
            <p:ph type="title"/>
          </p:nvPr>
        </p:nvSpPr>
        <p:spPr/>
        <p:txBody>
          <a:bodyPr/>
          <a:lstStyle/>
          <a:p>
            <a:r>
              <a:rPr lang="en-GB" dirty="0"/>
              <a:t>Reading back data</a:t>
            </a:r>
          </a:p>
        </p:txBody>
      </p:sp>
      <p:sp>
        <p:nvSpPr>
          <p:cNvPr id="3" name="Content Placeholder 2">
            <a:extLst>
              <a:ext uri="{FF2B5EF4-FFF2-40B4-BE49-F238E27FC236}">
                <a16:creationId xmlns:a16="http://schemas.microsoft.com/office/drawing/2014/main" id="{F4BA96BF-1C5C-44AF-9C61-2F9FB75E51D4}"/>
              </a:ext>
            </a:extLst>
          </p:cNvPr>
          <p:cNvSpPr>
            <a:spLocks noGrp="1"/>
          </p:cNvSpPr>
          <p:nvPr>
            <p:ph idx="1"/>
          </p:nvPr>
        </p:nvSpPr>
        <p:spPr>
          <a:xfrm>
            <a:off x="838203" y="4937761"/>
            <a:ext cx="10515600" cy="1239202"/>
          </a:xfrm>
        </p:spPr>
        <p:txBody>
          <a:bodyPr/>
          <a:lstStyle/>
          <a:p>
            <a:r>
              <a:rPr lang="en-GB" dirty="0"/>
              <a:t>It is easy to pull data back from the Things Network </a:t>
            </a:r>
          </a:p>
          <a:p>
            <a:r>
              <a:rPr lang="en-GB" dirty="0"/>
              <a:t>The API is defined by Swagger</a:t>
            </a:r>
          </a:p>
        </p:txBody>
      </p:sp>
      <p:pic>
        <p:nvPicPr>
          <p:cNvPr id="4" name="Picture 3">
            <a:extLst>
              <a:ext uri="{FF2B5EF4-FFF2-40B4-BE49-F238E27FC236}">
                <a16:creationId xmlns:a16="http://schemas.microsoft.com/office/drawing/2014/main" id="{06700AD8-3C7E-4A8B-B946-1F6E14C29B2C}"/>
              </a:ext>
            </a:extLst>
          </p:cNvPr>
          <p:cNvPicPr>
            <a:picLocks noChangeAspect="1"/>
          </p:cNvPicPr>
          <p:nvPr/>
        </p:nvPicPr>
        <p:blipFill>
          <a:blip r:embed="rId2"/>
          <a:stretch>
            <a:fillRect/>
          </a:stretch>
        </p:blipFill>
        <p:spPr>
          <a:xfrm>
            <a:off x="2025872" y="1433714"/>
            <a:ext cx="8140255" cy="3289924"/>
          </a:xfrm>
          <a:prstGeom prst="rect">
            <a:avLst/>
          </a:prstGeom>
        </p:spPr>
      </p:pic>
    </p:spTree>
    <p:extLst>
      <p:ext uri="{BB962C8B-B14F-4D97-AF65-F5344CB8AC3E}">
        <p14:creationId xmlns:p14="http://schemas.microsoft.com/office/powerpoint/2010/main" val="1225631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89866-51F0-419C-862C-19E9883C72CC}"/>
              </a:ext>
            </a:extLst>
          </p:cNvPr>
          <p:cNvSpPr>
            <a:spLocks noGrp="1"/>
          </p:cNvSpPr>
          <p:nvPr>
            <p:ph type="title"/>
          </p:nvPr>
        </p:nvSpPr>
        <p:spPr/>
        <p:txBody>
          <a:bodyPr/>
          <a:lstStyle/>
          <a:p>
            <a:r>
              <a:rPr lang="en-GB" dirty="0"/>
              <a:t>Sending messages to a </a:t>
            </a:r>
            <a:r>
              <a:rPr lang="en-GB" dirty="0" err="1"/>
              <a:t>LoRa</a:t>
            </a:r>
            <a:r>
              <a:rPr lang="en-GB" dirty="0"/>
              <a:t> endpoint</a:t>
            </a:r>
          </a:p>
        </p:txBody>
      </p:sp>
      <p:sp>
        <p:nvSpPr>
          <p:cNvPr id="3" name="Content Placeholder 2">
            <a:extLst>
              <a:ext uri="{FF2B5EF4-FFF2-40B4-BE49-F238E27FC236}">
                <a16:creationId xmlns:a16="http://schemas.microsoft.com/office/drawing/2014/main" id="{57784AD1-F20A-4946-B250-637D8218420D}"/>
              </a:ext>
            </a:extLst>
          </p:cNvPr>
          <p:cNvSpPr>
            <a:spLocks noGrp="1"/>
          </p:cNvSpPr>
          <p:nvPr>
            <p:ph idx="1"/>
          </p:nvPr>
        </p:nvSpPr>
        <p:spPr/>
        <p:txBody>
          <a:bodyPr/>
          <a:lstStyle/>
          <a:p>
            <a:r>
              <a:rPr lang="en-GB" dirty="0"/>
              <a:t>A </a:t>
            </a:r>
            <a:r>
              <a:rPr lang="en-GB" dirty="0" err="1"/>
              <a:t>LoRa</a:t>
            </a:r>
            <a:r>
              <a:rPr lang="en-GB" dirty="0"/>
              <a:t> endpoint will not normally be listening for messages from the gateway</a:t>
            </a:r>
          </a:p>
          <a:p>
            <a:pPr lvl="1"/>
            <a:r>
              <a:rPr lang="en-GB" dirty="0"/>
              <a:t>This is to save power</a:t>
            </a:r>
          </a:p>
          <a:p>
            <a:r>
              <a:rPr lang="en-GB" dirty="0"/>
              <a:t>Class A</a:t>
            </a:r>
          </a:p>
          <a:p>
            <a:pPr lvl="1"/>
            <a:r>
              <a:rPr lang="en-GB" dirty="0"/>
              <a:t>Listen for a brief interval after the endpoint has sent something</a:t>
            </a:r>
          </a:p>
          <a:p>
            <a:r>
              <a:rPr lang="en-GB" dirty="0"/>
              <a:t>Class B</a:t>
            </a:r>
          </a:p>
          <a:p>
            <a:pPr lvl="1"/>
            <a:r>
              <a:rPr lang="en-GB" dirty="0"/>
              <a:t>Listen for a brief interval at scheduled times</a:t>
            </a:r>
          </a:p>
          <a:p>
            <a:r>
              <a:rPr lang="en-GB" dirty="0"/>
              <a:t>Class C</a:t>
            </a:r>
          </a:p>
          <a:p>
            <a:pPr lvl="1"/>
            <a:r>
              <a:rPr lang="en-GB" dirty="0"/>
              <a:t>Nearly continuous listening (not suitable for battery powered endpoints)</a:t>
            </a:r>
          </a:p>
          <a:p>
            <a:endParaRPr lang="en-GB" dirty="0"/>
          </a:p>
        </p:txBody>
      </p:sp>
    </p:spTree>
    <p:extLst>
      <p:ext uri="{BB962C8B-B14F-4D97-AF65-F5344CB8AC3E}">
        <p14:creationId xmlns:p14="http://schemas.microsoft.com/office/powerpoint/2010/main" val="3571233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E16AC-11A2-4CFB-9CB5-1D5DE6D591C0}"/>
              </a:ext>
            </a:extLst>
          </p:cNvPr>
          <p:cNvSpPr>
            <a:spLocks noGrp="1"/>
          </p:cNvSpPr>
          <p:nvPr>
            <p:ph type="title"/>
          </p:nvPr>
        </p:nvSpPr>
        <p:spPr/>
        <p:txBody>
          <a:bodyPr/>
          <a:lstStyle/>
          <a:p>
            <a:r>
              <a:rPr lang="en-GB" dirty="0" err="1"/>
              <a:t>LoRa</a:t>
            </a:r>
            <a:r>
              <a:rPr lang="en-GB" dirty="0"/>
              <a:t> to Azure IoT</a:t>
            </a:r>
          </a:p>
        </p:txBody>
      </p:sp>
      <p:sp>
        <p:nvSpPr>
          <p:cNvPr id="3" name="Content Placeholder 2">
            <a:extLst>
              <a:ext uri="{FF2B5EF4-FFF2-40B4-BE49-F238E27FC236}">
                <a16:creationId xmlns:a16="http://schemas.microsoft.com/office/drawing/2014/main" id="{AE16022E-3FFA-4CAB-9FA5-1C06E4ECB89F}"/>
              </a:ext>
            </a:extLst>
          </p:cNvPr>
          <p:cNvSpPr>
            <a:spLocks noGrp="1"/>
          </p:cNvSpPr>
          <p:nvPr>
            <p:ph idx="1"/>
          </p:nvPr>
        </p:nvSpPr>
        <p:spPr>
          <a:xfrm>
            <a:off x="828297" y="1606172"/>
            <a:ext cx="5440677" cy="1941701"/>
          </a:xfrm>
        </p:spPr>
        <p:txBody>
          <a:bodyPr/>
          <a:lstStyle/>
          <a:p>
            <a:r>
              <a:rPr lang="en-GB" dirty="0"/>
              <a:t>The Azure IoT Hub works with MQTT</a:t>
            </a:r>
          </a:p>
          <a:p>
            <a:pPr lvl="1"/>
            <a:r>
              <a:rPr lang="en-GB" dirty="0"/>
              <a:t>Remote devices can publish and subscribe to topics it exposes</a:t>
            </a:r>
          </a:p>
        </p:txBody>
      </p:sp>
      <p:pic>
        <p:nvPicPr>
          <p:cNvPr id="4" name="Picture 3">
            <a:extLst>
              <a:ext uri="{FF2B5EF4-FFF2-40B4-BE49-F238E27FC236}">
                <a16:creationId xmlns:a16="http://schemas.microsoft.com/office/drawing/2014/main" id="{B853912E-1594-4B7D-8426-0A1A70501938}"/>
              </a:ext>
            </a:extLst>
          </p:cNvPr>
          <p:cNvPicPr>
            <a:picLocks noChangeAspect="1"/>
          </p:cNvPicPr>
          <p:nvPr/>
        </p:nvPicPr>
        <p:blipFill>
          <a:blip r:embed="rId2"/>
          <a:stretch>
            <a:fillRect/>
          </a:stretch>
        </p:blipFill>
        <p:spPr>
          <a:xfrm>
            <a:off x="6460616" y="591994"/>
            <a:ext cx="4893181" cy="2467266"/>
          </a:xfrm>
          <a:prstGeom prst="rect">
            <a:avLst/>
          </a:prstGeom>
        </p:spPr>
      </p:pic>
      <p:sp>
        <p:nvSpPr>
          <p:cNvPr id="5" name="Content Placeholder 2">
            <a:extLst>
              <a:ext uri="{FF2B5EF4-FFF2-40B4-BE49-F238E27FC236}">
                <a16:creationId xmlns:a16="http://schemas.microsoft.com/office/drawing/2014/main" id="{78A2084F-AEDE-4385-9C23-789E46D50902}"/>
              </a:ext>
            </a:extLst>
          </p:cNvPr>
          <p:cNvSpPr txBox="1">
            <a:spLocks/>
          </p:cNvSpPr>
          <p:nvPr/>
        </p:nvSpPr>
        <p:spPr>
          <a:xfrm>
            <a:off x="828297" y="3286125"/>
            <a:ext cx="10900407" cy="2945702"/>
          </a:xfrm>
          <a:prstGeom prst="rect">
            <a:avLst/>
          </a:prstGeom>
          <a:noFill/>
          <a:ln>
            <a:noFill/>
          </a:ln>
        </p:spPr>
        <p:txBody>
          <a:bodyPr vert="horz" wrap="square" lIns="91440" tIns="45720" rIns="91440" bIns="45720" anchor="t" anchorCtr="0" compatLnSpc="1"/>
          <a:lstStyle>
            <a:lvl1pPr marL="228554" marR="0" lvl="0" indent="-228554" algn="l" defTabSz="914226" rtl="0" fontAlgn="auto" hangingPunct="1">
              <a:lnSpc>
                <a:spcPct val="90000"/>
              </a:lnSpc>
              <a:spcBef>
                <a:spcPts val="1000"/>
              </a:spcBef>
              <a:spcAft>
                <a:spcPts val="0"/>
              </a:spcAft>
              <a:buSzPct val="100000"/>
              <a:buFont typeface="Arial" pitchFamily="34"/>
              <a:buChar char="•"/>
              <a:tabLst/>
              <a:defRPr lang="en-US" sz="2800" b="0" i="0" u="none" strike="noStrike" kern="1200" cap="none" spc="0" baseline="0">
                <a:solidFill>
                  <a:schemeClr val="tx1"/>
                </a:solidFill>
                <a:uFillTx/>
                <a:latin typeface="Calibri Light" panose="020F0302020204030204" pitchFamily="34" charset="0"/>
                <a:cs typeface="Calibri Light" panose="020F0302020204030204" pitchFamily="34" charset="0"/>
              </a:defRPr>
            </a:lvl1pPr>
            <a:lvl2pPr marL="685671" marR="0" lvl="1" indent="-228554" algn="l" defTabSz="914226" rtl="0" fontAlgn="auto" hangingPunct="1">
              <a:lnSpc>
                <a:spcPct val="90000"/>
              </a:lnSpc>
              <a:spcBef>
                <a:spcPts val="500"/>
              </a:spcBef>
              <a:spcAft>
                <a:spcPts val="0"/>
              </a:spcAft>
              <a:buSzPct val="100000"/>
              <a:buFont typeface="Arial" pitchFamily="34"/>
              <a:buChar char="•"/>
              <a:tabLst/>
              <a:defRPr lang="en-US" sz="2400" b="0" i="0" u="none" strike="noStrike" kern="1200" cap="none" spc="0" baseline="0">
                <a:solidFill>
                  <a:schemeClr val="tx1"/>
                </a:solidFill>
                <a:uFillTx/>
                <a:latin typeface="Calibri Light" panose="020F0302020204030204" pitchFamily="34" charset="0"/>
                <a:cs typeface="Calibri Light" panose="020F0302020204030204" pitchFamily="34" charset="0"/>
              </a:defRPr>
            </a:lvl2pPr>
            <a:lvl3pPr marL="1142780" marR="0" lvl="2" indent="-228554" algn="l" defTabSz="914226" rtl="0" fontAlgn="auto" hangingPunct="1">
              <a:lnSpc>
                <a:spcPct val="90000"/>
              </a:lnSpc>
              <a:spcBef>
                <a:spcPts val="500"/>
              </a:spcBef>
              <a:spcAft>
                <a:spcPts val="0"/>
              </a:spcAft>
              <a:buSzPct val="100000"/>
              <a:buFont typeface="Arial" pitchFamily="34"/>
              <a:buChar char="•"/>
              <a:tabLst/>
              <a:defRPr lang="en-US" sz="2000" b="0" i="0" u="none" strike="noStrike" kern="1200" cap="none" spc="0" baseline="0">
                <a:solidFill>
                  <a:schemeClr val="tx1"/>
                </a:solidFill>
                <a:uFillTx/>
                <a:latin typeface="Calibri Light" panose="020F0302020204030204" pitchFamily="34" charset="0"/>
                <a:cs typeface="Calibri Light" panose="020F0302020204030204" pitchFamily="34" charset="0"/>
              </a:defRPr>
            </a:lvl3pPr>
            <a:lvl4pPr marL="1599889" marR="0" lvl="3" indent="-228554" algn="l" defTabSz="914226"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chemeClr val="tx1"/>
                </a:solidFill>
                <a:uFillTx/>
                <a:latin typeface="Calibri Light" panose="020F0302020204030204" pitchFamily="34" charset="0"/>
                <a:cs typeface="Calibri Light" panose="020F0302020204030204" pitchFamily="34" charset="0"/>
              </a:defRPr>
            </a:lvl4pPr>
            <a:lvl5pPr marL="2057006" marR="0" lvl="4" indent="-228554" algn="l" defTabSz="914226"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chemeClr val="tx1"/>
                </a:solidFill>
                <a:uFillTx/>
                <a:latin typeface="Calibri Light" panose="020F0302020204030204" pitchFamily="34" charset="0"/>
                <a:cs typeface="Calibri Light" panose="020F0302020204030204" pitchFamily="34" charset="0"/>
              </a:defRPr>
            </a:lvl5pPr>
          </a:lstStyle>
          <a:p>
            <a:r>
              <a:rPr lang="en-GB" dirty="0"/>
              <a:t>However, you need something extra to connect Azure IoT Hub to an MQTT broker</a:t>
            </a:r>
          </a:p>
          <a:p>
            <a:pPr lvl="1"/>
            <a:r>
              <a:rPr lang="en-GB" dirty="0"/>
              <a:t>You need this because The Things Network acts as an MQTT broker to expose </a:t>
            </a:r>
            <a:r>
              <a:rPr lang="en-GB" dirty="0" err="1"/>
              <a:t>LoRa</a:t>
            </a:r>
            <a:r>
              <a:rPr lang="en-GB" dirty="0"/>
              <a:t> messages to clients</a:t>
            </a:r>
          </a:p>
          <a:p>
            <a:r>
              <a:rPr lang="en-GB" dirty="0"/>
              <a:t>There are some MQTT bindings for Azure Functions:</a:t>
            </a:r>
          </a:p>
          <a:p>
            <a:pPr marL="457117" lvl="1" indent="0">
              <a:buNone/>
            </a:pPr>
            <a:r>
              <a:rPr lang="en-GB" sz="1600" dirty="0">
                <a:latin typeface="Courier New" panose="02070309020205020404" pitchFamily="49" charset="0"/>
                <a:cs typeface="Courier New" panose="02070309020205020404" pitchFamily="49" charset="0"/>
              </a:rPr>
              <a:t>https://github.com/keesschollaart81/CaseOnline.Azure.WebJobs.Extensions.Mqtt</a:t>
            </a:r>
          </a:p>
          <a:p>
            <a:r>
              <a:rPr lang="en-GB" dirty="0"/>
              <a:t>You could also use a timed Azure Function to download batches of data</a:t>
            </a:r>
          </a:p>
        </p:txBody>
      </p:sp>
    </p:spTree>
    <p:extLst>
      <p:ext uri="{BB962C8B-B14F-4D97-AF65-F5344CB8AC3E}">
        <p14:creationId xmlns:p14="http://schemas.microsoft.com/office/powerpoint/2010/main" val="684591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1455F-34DC-41A5-81DE-0426FE7B36C3}"/>
              </a:ext>
            </a:extLst>
          </p:cNvPr>
          <p:cNvSpPr>
            <a:spLocks noGrp="1"/>
          </p:cNvSpPr>
          <p:nvPr>
            <p:ph type="title"/>
          </p:nvPr>
        </p:nvSpPr>
        <p:spPr/>
        <p:txBody>
          <a:bodyPr/>
          <a:lstStyle/>
          <a:p>
            <a:r>
              <a:rPr lang="en-GB" dirty="0"/>
              <a:t>Lamp post sensors</a:t>
            </a:r>
          </a:p>
        </p:txBody>
      </p:sp>
      <p:sp>
        <p:nvSpPr>
          <p:cNvPr id="3" name="Content Placeholder 2">
            <a:extLst>
              <a:ext uri="{FF2B5EF4-FFF2-40B4-BE49-F238E27FC236}">
                <a16:creationId xmlns:a16="http://schemas.microsoft.com/office/drawing/2014/main" id="{A8148505-DC64-47D4-A179-C29C559BBD3F}"/>
              </a:ext>
            </a:extLst>
          </p:cNvPr>
          <p:cNvSpPr>
            <a:spLocks noGrp="1"/>
          </p:cNvSpPr>
          <p:nvPr>
            <p:ph idx="1"/>
          </p:nvPr>
        </p:nvSpPr>
        <p:spPr>
          <a:xfrm>
            <a:off x="838203" y="1825627"/>
            <a:ext cx="6050277" cy="4351336"/>
          </a:xfrm>
        </p:spPr>
        <p:txBody>
          <a:bodyPr/>
          <a:lstStyle/>
          <a:p>
            <a:r>
              <a:rPr lang="en-GB" dirty="0"/>
              <a:t>We’ve built some sensors that fit on lamp posts</a:t>
            </a:r>
          </a:p>
          <a:p>
            <a:r>
              <a:rPr lang="en-GB" dirty="0"/>
              <a:t>We want to compare our results with the professional sensors</a:t>
            </a:r>
          </a:p>
          <a:p>
            <a:r>
              <a:rPr lang="en-GB" dirty="0"/>
              <a:t>It turns out that making something and fitting it on a lamp post is actually quite hard</a:t>
            </a:r>
          </a:p>
          <a:p>
            <a:r>
              <a:rPr lang="en-GB" dirty="0"/>
              <a:t>The sensors have been running for about five months now</a:t>
            </a:r>
          </a:p>
        </p:txBody>
      </p:sp>
      <p:pic>
        <p:nvPicPr>
          <p:cNvPr id="4" name="Picture 3">
            <a:extLst>
              <a:ext uri="{FF2B5EF4-FFF2-40B4-BE49-F238E27FC236}">
                <a16:creationId xmlns:a16="http://schemas.microsoft.com/office/drawing/2014/main" id="{6967826A-0492-4964-8730-07D1762FAF2F}"/>
              </a:ext>
            </a:extLst>
          </p:cNvPr>
          <p:cNvPicPr>
            <a:picLocks noChangeAspect="1"/>
          </p:cNvPicPr>
          <p:nvPr/>
        </p:nvPicPr>
        <p:blipFill>
          <a:blip r:embed="rId2"/>
          <a:stretch>
            <a:fillRect/>
          </a:stretch>
        </p:blipFill>
        <p:spPr>
          <a:xfrm>
            <a:off x="7730721" y="681037"/>
            <a:ext cx="3331308" cy="5167312"/>
          </a:xfrm>
          <a:prstGeom prst="rect">
            <a:avLst/>
          </a:prstGeom>
        </p:spPr>
      </p:pic>
    </p:spTree>
    <p:extLst>
      <p:ext uri="{BB962C8B-B14F-4D97-AF65-F5344CB8AC3E}">
        <p14:creationId xmlns:p14="http://schemas.microsoft.com/office/powerpoint/2010/main" val="492753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CB5E4-78C1-4237-97D3-3DA1C5032CFD}"/>
              </a:ext>
            </a:extLst>
          </p:cNvPr>
          <p:cNvSpPr>
            <a:spLocks noGrp="1"/>
          </p:cNvSpPr>
          <p:nvPr>
            <p:ph type="title"/>
          </p:nvPr>
        </p:nvSpPr>
        <p:spPr/>
        <p:txBody>
          <a:bodyPr/>
          <a:lstStyle/>
          <a:p>
            <a:r>
              <a:rPr lang="en-GB" dirty="0"/>
              <a:t>All on GitHub</a:t>
            </a:r>
          </a:p>
        </p:txBody>
      </p:sp>
      <p:sp>
        <p:nvSpPr>
          <p:cNvPr id="3" name="Content Placeholder 2">
            <a:extLst>
              <a:ext uri="{FF2B5EF4-FFF2-40B4-BE49-F238E27FC236}">
                <a16:creationId xmlns:a16="http://schemas.microsoft.com/office/drawing/2014/main" id="{9732B284-40CA-4994-B9F2-C88A0FC709E8}"/>
              </a:ext>
            </a:extLst>
          </p:cNvPr>
          <p:cNvSpPr>
            <a:spLocks noGrp="1"/>
          </p:cNvSpPr>
          <p:nvPr>
            <p:ph idx="1"/>
          </p:nvPr>
        </p:nvSpPr>
        <p:spPr>
          <a:xfrm>
            <a:off x="838199" y="1825625"/>
            <a:ext cx="6045680" cy="4351338"/>
          </a:xfrm>
        </p:spPr>
        <p:txBody>
          <a:bodyPr/>
          <a:lstStyle/>
          <a:p>
            <a:r>
              <a:rPr lang="en-GB" dirty="0"/>
              <a:t>All my sensor designs are on GitHub</a:t>
            </a:r>
          </a:p>
          <a:p>
            <a:pPr lvl="1"/>
            <a:r>
              <a:rPr lang="en-GB" dirty="0"/>
              <a:t>This includes code and 3D printable files for the cases</a:t>
            </a:r>
          </a:p>
          <a:p>
            <a:r>
              <a:rPr lang="en-GB" dirty="0"/>
              <a:t>These devices would serve as the basis of any remote controlled sensor or actuator</a:t>
            </a:r>
          </a:p>
          <a:p>
            <a:pPr marL="457200" lvl="1" indent="0">
              <a:buNone/>
            </a:pPr>
            <a:r>
              <a:rPr lang="en-GB" sz="2000" dirty="0">
                <a:latin typeface="Consolas" panose="020B0609020204030204" pitchFamily="49" charset="0"/>
              </a:rPr>
              <a:t>github.com/CrazyRobMiles/AirQuality</a:t>
            </a:r>
          </a:p>
        </p:txBody>
      </p:sp>
      <p:pic>
        <p:nvPicPr>
          <p:cNvPr id="4" name="Picture 3">
            <a:extLst>
              <a:ext uri="{FF2B5EF4-FFF2-40B4-BE49-F238E27FC236}">
                <a16:creationId xmlns:a16="http://schemas.microsoft.com/office/drawing/2014/main" id="{4DC4F4B0-0BA7-48CD-9BA0-955A02F47E99}"/>
              </a:ext>
            </a:extLst>
          </p:cNvPr>
          <p:cNvPicPr>
            <a:picLocks noChangeAspect="1"/>
          </p:cNvPicPr>
          <p:nvPr/>
        </p:nvPicPr>
        <p:blipFill>
          <a:blip r:embed="rId2"/>
          <a:stretch>
            <a:fillRect/>
          </a:stretch>
        </p:blipFill>
        <p:spPr>
          <a:xfrm>
            <a:off x="6806242" y="1027906"/>
            <a:ext cx="5268132" cy="4546280"/>
          </a:xfrm>
          <a:prstGeom prst="rect">
            <a:avLst/>
          </a:prstGeom>
        </p:spPr>
      </p:pic>
    </p:spTree>
    <p:extLst>
      <p:ext uri="{BB962C8B-B14F-4D97-AF65-F5344CB8AC3E}">
        <p14:creationId xmlns:p14="http://schemas.microsoft.com/office/powerpoint/2010/main" val="2583165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 up of a logo&#10;&#10;Description automatically generated">
            <a:extLst>
              <a:ext uri="{FF2B5EF4-FFF2-40B4-BE49-F238E27FC236}">
                <a16:creationId xmlns:a16="http://schemas.microsoft.com/office/drawing/2014/main" id="{D2FEDE78-9CAB-43F2-A866-FF8C78B3F6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3008" y="-434137"/>
            <a:ext cx="4987641" cy="3229051"/>
          </a:xfrm>
          <a:prstGeom prst="rect">
            <a:avLst/>
          </a:prstGeom>
        </p:spPr>
      </p:pic>
      <p:sp>
        <p:nvSpPr>
          <p:cNvPr id="2" name="Title 1">
            <a:extLst>
              <a:ext uri="{FF2B5EF4-FFF2-40B4-BE49-F238E27FC236}">
                <a16:creationId xmlns:a16="http://schemas.microsoft.com/office/drawing/2014/main" id="{012C8B9A-2BAD-4366-8027-6F03E177E80B}"/>
              </a:ext>
            </a:extLst>
          </p:cNvPr>
          <p:cNvSpPr>
            <a:spLocks noGrp="1"/>
          </p:cNvSpPr>
          <p:nvPr>
            <p:ph type="title"/>
          </p:nvPr>
        </p:nvSpPr>
        <p:spPr/>
        <p:txBody>
          <a:bodyPr/>
          <a:lstStyle/>
          <a:p>
            <a:r>
              <a:rPr lang="en-GB" dirty="0"/>
              <a:t>Connected Humber</a:t>
            </a:r>
          </a:p>
        </p:txBody>
      </p:sp>
      <p:sp>
        <p:nvSpPr>
          <p:cNvPr id="3" name="Content Placeholder 2">
            <a:extLst>
              <a:ext uri="{FF2B5EF4-FFF2-40B4-BE49-F238E27FC236}">
                <a16:creationId xmlns:a16="http://schemas.microsoft.com/office/drawing/2014/main" id="{EE4E308B-7002-45BF-8DB9-0C5F19C36089}"/>
              </a:ext>
            </a:extLst>
          </p:cNvPr>
          <p:cNvSpPr>
            <a:spLocks noGrp="1"/>
          </p:cNvSpPr>
          <p:nvPr>
            <p:ph idx="1"/>
          </p:nvPr>
        </p:nvSpPr>
        <p:spPr>
          <a:xfrm>
            <a:off x="838200" y="2609088"/>
            <a:ext cx="10515600" cy="3567874"/>
          </a:xfrm>
        </p:spPr>
        <p:txBody>
          <a:bodyPr/>
          <a:lstStyle/>
          <a:p>
            <a:r>
              <a:rPr lang="en-GB" dirty="0"/>
              <a:t>Connected Humber is a community interest company (CIC) which was formed to promote technology in the Humber Region</a:t>
            </a:r>
          </a:p>
          <a:p>
            <a:r>
              <a:rPr lang="en-GB" dirty="0"/>
              <a:t>We are building STEM materials and prototype devices for use in the community </a:t>
            </a:r>
          </a:p>
          <a:p>
            <a:r>
              <a:rPr lang="en-GB" dirty="0"/>
              <a:t>We meet up at c4di in Hull on the first and third Thu. of each month</a:t>
            </a:r>
          </a:p>
          <a:p>
            <a:pPr marL="457200" lvl="1" indent="0" algn="ctr">
              <a:buNone/>
            </a:pPr>
            <a:r>
              <a:rPr lang="en-GB" dirty="0">
                <a:latin typeface="Consolas" panose="020B0609020204030204" pitchFamily="49" charset="0"/>
              </a:rPr>
              <a:t>www.connectedhumber.org</a:t>
            </a:r>
          </a:p>
          <a:p>
            <a:pPr marL="457200" lvl="1" indent="0" algn="ctr">
              <a:buNone/>
            </a:pPr>
            <a:r>
              <a:rPr lang="en-GB" dirty="0">
                <a:latin typeface="Consolas" panose="020B0609020204030204" pitchFamily="49" charset="0"/>
              </a:rPr>
              <a:t>mattermost.connectedhumber.org</a:t>
            </a:r>
          </a:p>
          <a:p>
            <a:endParaRPr lang="en-GB" dirty="0"/>
          </a:p>
        </p:txBody>
      </p:sp>
    </p:spTree>
    <p:extLst>
      <p:ext uri="{BB962C8B-B14F-4D97-AF65-F5344CB8AC3E}">
        <p14:creationId xmlns:p14="http://schemas.microsoft.com/office/powerpoint/2010/main" val="4193088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E91D-8559-4795-956A-878FAF241F45}"/>
              </a:ext>
            </a:extLst>
          </p:cNvPr>
          <p:cNvSpPr>
            <a:spLocks noGrp="1"/>
          </p:cNvSpPr>
          <p:nvPr>
            <p:ph type="title"/>
          </p:nvPr>
        </p:nvSpPr>
        <p:spPr/>
        <p:txBody>
          <a:bodyPr/>
          <a:lstStyle/>
          <a:p>
            <a:r>
              <a:rPr lang="en-GB" dirty="0"/>
              <a:t>sensors.connectedhumber.org</a:t>
            </a:r>
          </a:p>
        </p:txBody>
      </p:sp>
      <p:sp>
        <p:nvSpPr>
          <p:cNvPr id="5" name="Content Placeholder 4">
            <a:extLst>
              <a:ext uri="{FF2B5EF4-FFF2-40B4-BE49-F238E27FC236}">
                <a16:creationId xmlns:a16="http://schemas.microsoft.com/office/drawing/2014/main" id="{D915A574-47FA-4FE5-8058-F7B8F723BB04}"/>
              </a:ext>
            </a:extLst>
          </p:cNvPr>
          <p:cNvSpPr>
            <a:spLocks noGrp="1"/>
          </p:cNvSpPr>
          <p:nvPr>
            <p:ph idx="1"/>
          </p:nvPr>
        </p:nvSpPr>
        <p:spPr/>
        <p:txBody>
          <a:bodyPr/>
          <a:lstStyle/>
          <a:p>
            <a:endParaRPr lang="en-GB"/>
          </a:p>
        </p:txBody>
      </p:sp>
      <p:pic>
        <p:nvPicPr>
          <p:cNvPr id="4" name="Picture 3">
            <a:extLst>
              <a:ext uri="{FF2B5EF4-FFF2-40B4-BE49-F238E27FC236}">
                <a16:creationId xmlns:a16="http://schemas.microsoft.com/office/drawing/2014/main" id="{44F74784-A7C0-4463-9FC5-D49D83BB6707}"/>
              </a:ext>
            </a:extLst>
          </p:cNvPr>
          <p:cNvPicPr>
            <a:picLocks noChangeAspect="1"/>
          </p:cNvPicPr>
          <p:nvPr/>
        </p:nvPicPr>
        <p:blipFill>
          <a:blip r:embed="rId2"/>
          <a:stretch>
            <a:fillRect/>
          </a:stretch>
        </p:blipFill>
        <p:spPr>
          <a:xfrm>
            <a:off x="1316736" y="1500472"/>
            <a:ext cx="9436608" cy="4774895"/>
          </a:xfrm>
          <a:prstGeom prst="rect">
            <a:avLst/>
          </a:prstGeom>
        </p:spPr>
      </p:pic>
    </p:spTree>
    <p:extLst>
      <p:ext uri="{BB962C8B-B14F-4D97-AF65-F5344CB8AC3E}">
        <p14:creationId xmlns:p14="http://schemas.microsoft.com/office/powerpoint/2010/main" val="2487931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728</TotalTime>
  <Words>5789</Words>
  <Application>Microsoft Office PowerPoint</Application>
  <PresentationFormat>Widescreen</PresentationFormat>
  <Paragraphs>732</Paragraphs>
  <Slides>104</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104</vt:i4>
      </vt:variant>
    </vt:vector>
  </HeadingPairs>
  <TitlesOfParts>
    <vt:vector size="111" baseType="lpstr">
      <vt:lpstr>Arial</vt:lpstr>
      <vt:lpstr>Calibri</vt:lpstr>
      <vt:lpstr>Calibri Light</vt:lpstr>
      <vt:lpstr>Consolas</vt:lpstr>
      <vt:lpstr>Courier New</vt:lpstr>
      <vt:lpstr>Segoe UI</vt:lpstr>
      <vt:lpstr>4_Office Theme</vt:lpstr>
      <vt:lpstr>Air Quality, Lora and Azure Functions</vt:lpstr>
      <vt:lpstr>Overview</vt:lpstr>
      <vt:lpstr>About Rob:</vt:lpstr>
      <vt:lpstr>Begin to Code with C#</vt:lpstr>
      <vt:lpstr>Begin to Code with Python</vt:lpstr>
      <vt:lpstr>Why make an Air Quality Sensor?</vt:lpstr>
      <vt:lpstr>How do we currently determine air quality?</vt:lpstr>
      <vt:lpstr>Calculated readings</vt:lpstr>
      <vt:lpstr>Good and bad air quality</vt:lpstr>
      <vt:lpstr>Good and bad air quality</vt:lpstr>
      <vt:lpstr>Measuring air quality</vt:lpstr>
      <vt:lpstr>Technology as an agent of change</vt:lpstr>
      <vt:lpstr>A General Note about projects</vt:lpstr>
      <vt:lpstr>Measuring Air Quality</vt:lpstr>
      <vt:lpstr>How a sensor works</vt:lpstr>
      <vt:lpstr>The sensor we like</vt:lpstr>
      <vt:lpstr>The meaning of the readings</vt:lpstr>
      <vt:lpstr>Building a device</vt:lpstr>
      <vt:lpstr>Building a sensor node device</vt:lpstr>
      <vt:lpstr>The esp8266 is an awesome chip….</vt:lpstr>
      <vt:lpstr>The ESP32 is even awesomer….</vt:lpstr>
      <vt:lpstr>Heltec Platform</vt:lpstr>
      <vt:lpstr>Programming your connected hardware</vt:lpstr>
      <vt:lpstr>The Monitair Sensor Node Firmware</vt:lpstr>
      <vt:lpstr>The Monitair Sensor Node Firmware</vt:lpstr>
      <vt:lpstr>The Monitair Sensor Node Firmware</vt:lpstr>
      <vt:lpstr>The Monitair Sensor Node Firmware</vt:lpstr>
      <vt:lpstr>My first sensor</vt:lpstr>
      <vt:lpstr>My products</vt:lpstr>
      <vt:lpstr>Connecting a device using MQTT</vt:lpstr>
      <vt:lpstr>IoT device connectivity</vt:lpstr>
      <vt:lpstr>Message Queue Telemetry Transport</vt:lpstr>
      <vt:lpstr>The MQTT broker</vt:lpstr>
      <vt:lpstr>Connecting Arduino devices to MQTT</vt:lpstr>
      <vt:lpstr>Connecting to an MQTT broker</vt:lpstr>
      <vt:lpstr>Set the server</vt:lpstr>
      <vt:lpstr>Assign a function for callbacks</vt:lpstr>
      <vt:lpstr>Connect the device</vt:lpstr>
      <vt:lpstr>Sending MQTT Messages</vt:lpstr>
      <vt:lpstr>Receiving MQTT Messages</vt:lpstr>
      <vt:lpstr>Keeping the MQTT connection alive</vt:lpstr>
      <vt:lpstr>MQTT housekeeping</vt:lpstr>
      <vt:lpstr>MQTT Resources</vt:lpstr>
      <vt:lpstr>The Azure IoT Hub and MQTT</vt:lpstr>
      <vt:lpstr>Azure, MQTT and embedded devices</vt:lpstr>
      <vt:lpstr>The Azure IoT Hub</vt:lpstr>
      <vt:lpstr>Connecting to MQTT – Azure Iot Hub</vt:lpstr>
      <vt:lpstr>Device Explorer</vt:lpstr>
      <vt:lpstr>Visual Studio Code </vt:lpstr>
      <vt:lpstr>Using Azure Functions and MQTT</vt:lpstr>
      <vt:lpstr>Azure Functions</vt:lpstr>
      <vt:lpstr>Azure Functions Events</vt:lpstr>
      <vt:lpstr>Azure Table Storage</vt:lpstr>
      <vt:lpstr>My Air Quality Reading </vt:lpstr>
      <vt:lpstr>My Air Quality Class </vt:lpstr>
      <vt:lpstr>My Azure Function</vt:lpstr>
      <vt:lpstr>My Azure Function</vt:lpstr>
      <vt:lpstr>My Azure Function</vt:lpstr>
      <vt:lpstr>My Azure Function</vt:lpstr>
      <vt:lpstr>My Azure Function</vt:lpstr>
      <vt:lpstr>My Azure Function</vt:lpstr>
      <vt:lpstr>My Azure Function</vt:lpstr>
      <vt:lpstr>My Azure Function</vt:lpstr>
      <vt:lpstr>My Azure Function</vt:lpstr>
      <vt:lpstr>My Azure Function</vt:lpstr>
      <vt:lpstr>My Azure Function</vt:lpstr>
      <vt:lpstr>Azure Storage Explorer</vt:lpstr>
      <vt:lpstr>The Air Quality Top Hat</vt:lpstr>
      <vt:lpstr>The Air Quality Top Hat</vt:lpstr>
      <vt:lpstr>Demo</vt:lpstr>
      <vt:lpstr>LoRa and Azure</vt:lpstr>
      <vt:lpstr>What is LoRa?</vt:lpstr>
      <vt:lpstr>Low powered radio</vt:lpstr>
      <vt:lpstr>Long Range</vt:lpstr>
      <vt:lpstr>LoRa “peer to peer” connection</vt:lpstr>
      <vt:lpstr>LoRaWan</vt:lpstr>
      <vt:lpstr>LoRaWAN cow tracking</vt:lpstr>
      <vt:lpstr>LoRaWAN cow tracking</vt:lpstr>
      <vt:lpstr>LoRaWAN cow tracking</vt:lpstr>
      <vt:lpstr>LoRaWAN cow tracking</vt:lpstr>
      <vt:lpstr>LoRaWAN cow tracking</vt:lpstr>
      <vt:lpstr>What is a gateway?</vt:lpstr>
      <vt:lpstr>The Things Network</vt:lpstr>
      <vt:lpstr>The Things Network</vt:lpstr>
      <vt:lpstr>LoRa gateways in Hull</vt:lpstr>
      <vt:lpstr>What is a server?</vt:lpstr>
      <vt:lpstr>LoRa Security</vt:lpstr>
      <vt:lpstr>Endpoint activation</vt:lpstr>
      <vt:lpstr>Application data</vt:lpstr>
      <vt:lpstr>Application metadata</vt:lpstr>
      <vt:lpstr>Integrations</vt:lpstr>
      <vt:lpstr>Data Storage</vt:lpstr>
      <vt:lpstr>Reading back data</vt:lpstr>
      <vt:lpstr>Sending messages to a LoRa endpoint</vt:lpstr>
      <vt:lpstr>LoRa to Azure IoT</vt:lpstr>
      <vt:lpstr>Lamp post sensors</vt:lpstr>
      <vt:lpstr>All on GitHub</vt:lpstr>
      <vt:lpstr>Connected Humber</vt:lpstr>
      <vt:lpstr>sensors.connectedhumber.org</vt:lpstr>
      <vt:lpstr>sensors.connectedhumber.org</vt:lpstr>
      <vt:lpstr>Summary</vt:lpstr>
      <vt:lpstr>How can your system be broken by spider eggs?</vt:lpstr>
      <vt:lpstr>Data tells a story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Quality, Lora and Azure Functions</dc:title>
  <dc:creator>Rob Miles</dc:creator>
  <cp:lastModifiedBy>Rob Miles</cp:lastModifiedBy>
  <cp:revision>14</cp:revision>
  <dcterms:created xsi:type="dcterms:W3CDTF">2019-03-01T09:00:04Z</dcterms:created>
  <dcterms:modified xsi:type="dcterms:W3CDTF">2019-10-12T07:45:39Z</dcterms:modified>
</cp:coreProperties>
</file>